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9"/>
  </p:notesMasterIdLst>
  <p:sldIdLst>
    <p:sldId id="1864" r:id="rId5"/>
    <p:sldId id="1896" r:id="rId6"/>
    <p:sldId id="1895" r:id="rId7"/>
    <p:sldId id="1868" r:id="rId8"/>
    <p:sldId id="1886" r:id="rId9"/>
    <p:sldId id="1877" r:id="rId10"/>
    <p:sldId id="1889" r:id="rId11"/>
    <p:sldId id="1890" r:id="rId12"/>
    <p:sldId id="1888" r:id="rId13"/>
    <p:sldId id="1892" r:id="rId14"/>
    <p:sldId id="1891" r:id="rId15"/>
    <p:sldId id="1893" r:id="rId16"/>
    <p:sldId id="1859" r:id="rId17"/>
    <p:sldId id="1894"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C2D1"/>
    <a:srgbClr val="FE4387"/>
    <a:srgbClr val="FF2625"/>
    <a:srgbClr val="007788"/>
    <a:srgbClr val="297C2A"/>
    <a:srgbClr val="F69000"/>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2B6264-C935-43E1-A274-B2255273C3AC}" v="8" dt="2022-03-06T14:43:34.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60"/>
  </p:normalViewPr>
  <p:slideViewPr>
    <p:cSldViewPr snapToGrid="0">
      <p:cViewPr varScale="1">
        <p:scale>
          <a:sx n="75" d="100"/>
          <a:sy n="75" d="100"/>
        </p:scale>
        <p:origin x="989" y="53"/>
      </p:cViewPr>
      <p:guideLst>
        <p:guide orient="horz" pos="2160"/>
        <p:guide pos="480"/>
        <p:guide pos="7200"/>
        <p:guide pos="4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78ECE4-BF29-4EFC-8C6D-394A27744A3D}" type="doc">
      <dgm:prSet loTypeId="urn:microsoft.com/office/officeart/2005/8/layout/cycle2" loCatId="cycle" qsTypeId="urn:microsoft.com/office/officeart/2005/8/quickstyle/simple5" qsCatId="simple" csTypeId="urn:microsoft.com/office/officeart/2005/8/colors/accent1_2" csCatId="accent1" phldr="1"/>
      <dgm:spPr/>
      <dgm:t>
        <a:bodyPr/>
        <a:lstStyle/>
        <a:p>
          <a:endParaRPr lang="en-GB"/>
        </a:p>
      </dgm:t>
    </dgm:pt>
    <dgm:pt modelId="{87E756D1-C500-4644-9412-772D35D4DE43}">
      <dgm:prSet phldrT="[Text]"/>
      <dgm:spPr/>
      <dgm:t>
        <a:bodyPr/>
        <a:lstStyle/>
        <a:p>
          <a:r>
            <a:rPr lang="en-GB"/>
            <a:t>Negative experiences</a:t>
          </a:r>
        </a:p>
      </dgm:t>
    </dgm:pt>
    <dgm:pt modelId="{D275B411-4E53-440C-8581-5440ECFD0F72}" type="parTrans" cxnId="{C31EB574-6840-4E83-AE4B-86CB251D3626}">
      <dgm:prSet/>
      <dgm:spPr/>
      <dgm:t>
        <a:bodyPr/>
        <a:lstStyle/>
        <a:p>
          <a:endParaRPr lang="en-GB"/>
        </a:p>
      </dgm:t>
    </dgm:pt>
    <dgm:pt modelId="{EEFC8282-C926-4A22-9B63-7B72E8849C2A}" type="sibTrans" cxnId="{C31EB574-6840-4E83-AE4B-86CB251D3626}">
      <dgm:prSet/>
      <dgm:spPr/>
      <dgm:t>
        <a:bodyPr/>
        <a:lstStyle/>
        <a:p>
          <a:endParaRPr lang="en-GB"/>
        </a:p>
      </dgm:t>
    </dgm:pt>
    <dgm:pt modelId="{8ECFED54-6834-4560-BDDD-92066F27C5A6}">
      <dgm:prSet phldrT="[Text]"/>
      <dgm:spPr/>
      <dgm:t>
        <a:bodyPr/>
        <a:lstStyle/>
        <a:p>
          <a:r>
            <a:rPr lang="en-GB"/>
            <a:t>Feelings of exlusion and not belonging</a:t>
          </a:r>
        </a:p>
      </dgm:t>
    </dgm:pt>
    <dgm:pt modelId="{259F67F9-C2E6-4291-B5C9-270CA89FD66D}" type="parTrans" cxnId="{5E39FA4D-49D4-430C-9AD5-079E77436D09}">
      <dgm:prSet/>
      <dgm:spPr/>
      <dgm:t>
        <a:bodyPr/>
        <a:lstStyle/>
        <a:p>
          <a:endParaRPr lang="en-GB"/>
        </a:p>
      </dgm:t>
    </dgm:pt>
    <dgm:pt modelId="{994FE369-26DC-4485-92C2-2C1D05EF397D}" type="sibTrans" cxnId="{5E39FA4D-49D4-430C-9AD5-079E77436D09}">
      <dgm:prSet/>
      <dgm:spPr/>
      <dgm:t>
        <a:bodyPr/>
        <a:lstStyle/>
        <a:p>
          <a:endParaRPr lang="en-GB"/>
        </a:p>
      </dgm:t>
    </dgm:pt>
    <dgm:pt modelId="{BC783073-B286-4CA9-9539-68C34E9C3773}">
      <dgm:prSet phldrT="[Text]"/>
      <dgm:spPr/>
      <dgm:t>
        <a:bodyPr/>
        <a:lstStyle/>
        <a:p>
          <a:r>
            <a:rPr lang="en-GB"/>
            <a:t>Erodes confidence</a:t>
          </a:r>
        </a:p>
      </dgm:t>
    </dgm:pt>
    <dgm:pt modelId="{8D856652-2EE4-45FB-B0D1-C36D8B3C5AE2}" type="parTrans" cxnId="{961B5B06-1843-4F82-8762-13A60428C318}">
      <dgm:prSet/>
      <dgm:spPr/>
      <dgm:t>
        <a:bodyPr/>
        <a:lstStyle/>
        <a:p>
          <a:endParaRPr lang="en-GB"/>
        </a:p>
      </dgm:t>
    </dgm:pt>
    <dgm:pt modelId="{D9BA55A8-0616-4D2E-9B8E-CA81EE9D6C8F}" type="sibTrans" cxnId="{961B5B06-1843-4F82-8762-13A60428C318}">
      <dgm:prSet/>
      <dgm:spPr/>
      <dgm:t>
        <a:bodyPr/>
        <a:lstStyle/>
        <a:p>
          <a:endParaRPr lang="en-GB"/>
        </a:p>
      </dgm:t>
    </dgm:pt>
    <dgm:pt modelId="{3A93074B-8D19-4664-8CE4-2FD660F75431}">
      <dgm:prSet phldrT="[Text]"/>
      <dgm:spPr/>
      <dgm:t>
        <a:bodyPr/>
        <a:lstStyle/>
        <a:p>
          <a:r>
            <a:rPr lang="en-GB"/>
            <a:t>Question own ability</a:t>
          </a:r>
        </a:p>
      </dgm:t>
    </dgm:pt>
    <dgm:pt modelId="{331FB969-4CBC-4BAA-977E-71C3425600E7}" type="parTrans" cxnId="{875980CC-D04E-4178-8B58-3AB2CF9BFA76}">
      <dgm:prSet/>
      <dgm:spPr/>
      <dgm:t>
        <a:bodyPr/>
        <a:lstStyle/>
        <a:p>
          <a:endParaRPr lang="en-GB"/>
        </a:p>
      </dgm:t>
    </dgm:pt>
    <dgm:pt modelId="{09E2C1B8-8EB5-40F5-9780-69D60A33A53F}" type="sibTrans" cxnId="{875980CC-D04E-4178-8B58-3AB2CF9BFA76}">
      <dgm:prSet/>
      <dgm:spPr/>
      <dgm:t>
        <a:bodyPr/>
        <a:lstStyle/>
        <a:p>
          <a:endParaRPr lang="en-GB"/>
        </a:p>
      </dgm:t>
    </dgm:pt>
    <dgm:pt modelId="{A37B92F6-8519-4975-AF70-9B960956A573}">
      <dgm:prSet phldrT="[Text]"/>
      <dgm:spPr/>
      <dgm:t>
        <a:bodyPr/>
        <a:lstStyle/>
        <a:p>
          <a:r>
            <a:rPr lang="en-GB"/>
            <a:t>Don't put self forward for promotion/ or underperform</a:t>
          </a:r>
        </a:p>
      </dgm:t>
    </dgm:pt>
    <dgm:pt modelId="{FAF3B795-D206-423A-A548-D07E47A13AFF}" type="parTrans" cxnId="{A50D33AB-A82C-4909-9BDE-C0440364A1DE}">
      <dgm:prSet/>
      <dgm:spPr/>
      <dgm:t>
        <a:bodyPr/>
        <a:lstStyle/>
        <a:p>
          <a:endParaRPr lang="en-GB"/>
        </a:p>
      </dgm:t>
    </dgm:pt>
    <dgm:pt modelId="{B14F7169-2FF1-4968-9A74-43439AE23F5E}" type="sibTrans" cxnId="{A50D33AB-A82C-4909-9BDE-C0440364A1DE}">
      <dgm:prSet/>
      <dgm:spPr/>
      <dgm:t>
        <a:bodyPr/>
        <a:lstStyle/>
        <a:p>
          <a:endParaRPr lang="en-GB"/>
        </a:p>
      </dgm:t>
    </dgm:pt>
    <dgm:pt modelId="{65F3FFB0-E7DD-4D7C-9509-F37C4CE70454}" type="pres">
      <dgm:prSet presAssocID="{9278ECE4-BF29-4EFC-8C6D-394A27744A3D}" presName="cycle" presStyleCnt="0">
        <dgm:presLayoutVars>
          <dgm:dir/>
          <dgm:resizeHandles val="exact"/>
        </dgm:presLayoutVars>
      </dgm:prSet>
      <dgm:spPr/>
    </dgm:pt>
    <dgm:pt modelId="{68D8E392-EE61-46D1-8412-3C8B5823E909}" type="pres">
      <dgm:prSet presAssocID="{87E756D1-C500-4644-9412-772D35D4DE43}" presName="node" presStyleLbl="node1" presStyleIdx="0" presStyleCnt="5">
        <dgm:presLayoutVars>
          <dgm:bulletEnabled val="1"/>
        </dgm:presLayoutVars>
      </dgm:prSet>
      <dgm:spPr/>
    </dgm:pt>
    <dgm:pt modelId="{A5A2300F-9620-4B5E-936C-315DC1E2A071}" type="pres">
      <dgm:prSet presAssocID="{EEFC8282-C926-4A22-9B63-7B72E8849C2A}" presName="sibTrans" presStyleLbl="sibTrans2D1" presStyleIdx="0" presStyleCnt="5"/>
      <dgm:spPr/>
    </dgm:pt>
    <dgm:pt modelId="{36DCA032-B911-46AD-A141-4CAE98F4741E}" type="pres">
      <dgm:prSet presAssocID="{EEFC8282-C926-4A22-9B63-7B72E8849C2A}" presName="connectorText" presStyleLbl="sibTrans2D1" presStyleIdx="0" presStyleCnt="5"/>
      <dgm:spPr/>
    </dgm:pt>
    <dgm:pt modelId="{7D5CA62B-5FFF-44AA-9C92-529E6735704B}" type="pres">
      <dgm:prSet presAssocID="{8ECFED54-6834-4560-BDDD-92066F27C5A6}" presName="node" presStyleLbl="node1" presStyleIdx="1" presStyleCnt="5">
        <dgm:presLayoutVars>
          <dgm:bulletEnabled val="1"/>
        </dgm:presLayoutVars>
      </dgm:prSet>
      <dgm:spPr/>
    </dgm:pt>
    <dgm:pt modelId="{A476CA49-E932-4CA0-8DAD-5440F76275B7}" type="pres">
      <dgm:prSet presAssocID="{994FE369-26DC-4485-92C2-2C1D05EF397D}" presName="sibTrans" presStyleLbl="sibTrans2D1" presStyleIdx="1" presStyleCnt="5"/>
      <dgm:spPr/>
    </dgm:pt>
    <dgm:pt modelId="{26BE709C-9350-4870-8045-5736EFA34C9E}" type="pres">
      <dgm:prSet presAssocID="{994FE369-26DC-4485-92C2-2C1D05EF397D}" presName="connectorText" presStyleLbl="sibTrans2D1" presStyleIdx="1" presStyleCnt="5"/>
      <dgm:spPr/>
    </dgm:pt>
    <dgm:pt modelId="{FFB6F09A-FABA-4902-A6FC-F00D23112FA2}" type="pres">
      <dgm:prSet presAssocID="{BC783073-B286-4CA9-9539-68C34E9C3773}" presName="node" presStyleLbl="node1" presStyleIdx="2" presStyleCnt="5">
        <dgm:presLayoutVars>
          <dgm:bulletEnabled val="1"/>
        </dgm:presLayoutVars>
      </dgm:prSet>
      <dgm:spPr/>
    </dgm:pt>
    <dgm:pt modelId="{E6763CB4-C996-4FD3-85AF-43AD9C7734C6}" type="pres">
      <dgm:prSet presAssocID="{D9BA55A8-0616-4D2E-9B8E-CA81EE9D6C8F}" presName="sibTrans" presStyleLbl="sibTrans2D1" presStyleIdx="2" presStyleCnt="5"/>
      <dgm:spPr/>
    </dgm:pt>
    <dgm:pt modelId="{082EEC47-D9C2-4878-B149-1D2F34E11425}" type="pres">
      <dgm:prSet presAssocID="{D9BA55A8-0616-4D2E-9B8E-CA81EE9D6C8F}" presName="connectorText" presStyleLbl="sibTrans2D1" presStyleIdx="2" presStyleCnt="5"/>
      <dgm:spPr/>
    </dgm:pt>
    <dgm:pt modelId="{8FC0918B-2034-4244-BE19-3221386838E1}" type="pres">
      <dgm:prSet presAssocID="{3A93074B-8D19-4664-8CE4-2FD660F75431}" presName="node" presStyleLbl="node1" presStyleIdx="3" presStyleCnt="5">
        <dgm:presLayoutVars>
          <dgm:bulletEnabled val="1"/>
        </dgm:presLayoutVars>
      </dgm:prSet>
      <dgm:spPr/>
    </dgm:pt>
    <dgm:pt modelId="{49389192-0D56-460F-B92B-94A43F6354B7}" type="pres">
      <dgm:prSet presAssocID="{09E2C1B8-8EB5-40F5-9780-69D60A33A53F}" presName="sibTrans" presStyleLbl="sibTrans2D1" presStyleIdx="3" presStyleCnt="5"/>
      <dgm:spPr/>
    </dgm:pt>
    <dgm:pt modelId="{C461F1E6-7027-457B-B38F-E647D436F418}" type="pres">
      <dgm:prSet presAssocID="{09E2C1B8-8EB5-40F5-9780-69D60A33A53F}" presName="connectorText" presStyleLbl="sibTrans2D1" presStyleIdx="3" presStyleCnt="5"/>
      <dgm:spPr/>
    </dgm:pt>
    <dgm:pt modelId="{E88C64A5-682E-4428-9862-9A4047D1C59B}" type="pres">
      <dgm:prSet presAssocID="{A37B92F6-8519-4975-AF70-9B960956A573}" presName="node" presStyleLbl="node1" presStyleIdx="4" presStyleCnt="5">
        <dgm:presLayoutVars>
          <dgm:bulletEnabled val="1"/>
        </dgm:presLayoutVars>
      </dgm:prSet>
      <dgm:spPr/>
    </dgm:pt>
    <dgm:pt modelId="{46F1B108-782E-430C-8B82-EF4C2BE31529}" type="pres">
      <dgm:prSet presAssocID="{B14F7169-2FF1-4968-9A74-43439AE23F5E}" presName="sibTrans" presStyleLbl="sibTrans2D1" presStyleIdx="4" presStyleCnt="5"/>
      <dgm:spPr/>
    </dgm:pt>
    <dgm:pt modelId="{1804342D-82A3-4917-B4A5-287C058B2608}" type="pres">
      <dgm:prSet presAssocID="{B14F7169-2FF1-4968-9A74-43439AE23F5E}" presName="connectorText" presStyleLbl="sibTrans2D1" presStyleIdx="4" presStyleCnt="5"/>
      <dgm:spPr/>
    </dgm:pt>
  </dgm:ptLst>
  <dgm:cxnLst>
    <dgm:cxn modelId="{961B5B06-1843-4F82-8762-13A60428C318}" srcId="{9278ECE4-BF29-4EFC-8C6D-394A27744A3D}" destId="{BC783073-B286-4CA9-9539-68C34E9C3773}" srcOrd="2" destOrd="0" parTransId="{8D856652-2EE4-45FB-B0D1-C36D8B3C5AE2}" sibTransId="{D9BA55A8-0616-4D2E-9B8E-CA81EE9D6C8F}"/>
    <dgm:cxn modelId="{3A93E80C-6209-4B3E-B671-078F5A6739FE}" type="presOf" srcId="{87E756D1-C500-4644-9412-772D35D4DE43}" destId="{68D8E392-EE61-46D1-8412-3C8B5823E909}" srcOrd="0" destOrd="0" presId="urn:microsoft.com/office/officeart/2005/8/layout/cycle2"/>
    <dgm:cxn modelId="{5FD0F723-7887-45BD-856E-008D6BD00672}" type="presOf" srcId="{A37B92F6-8519-4975-AF70-9B960956A573}" destId="{E88C64A5-682E-4428-9862-9A4047D1C59B}" srcOrd="0" destOrd="0" presId="urn:microsoft.com/office/officeart/2005/8/layout/cycle2"/>
    <dgm:cxn modelId="{D56F3B34-9E5D-4DCB-B511-98D53C8FD4F5}" type="presOf" srcId="{EEFC8282-C926-4A22-9B63-7B72E8849C2A}" destId="{36DCA032-B911-46AD-A141-4CAE98F4741E}" srcOrd="1" destOrd="0" presId="urn:microsoft.com/office/officeart/2005/8/layout/cycle2"/>
    <dgm:cxn modelId="{4EDBB138-D0FF-42AA-A6BA-231AB51C543B}" type="presOf" srcId="{EEFC8282-C926-4A22-9B63-7B72E8849C2A}" destId="{A5A2300F-9620-4B5E-936C-315DC1E2A071}" srcOrd="0" destOrd="0" presId="urn:microsoft.com/office/officeart/2005/8/layout/cycle2"/>
    <dgm:cxn modelId="{7DBA123D-1B13-4D5F-A6E3-302DAB6917A3}" type="presOf" srcId="{994FE369-26DC-4485-92C2-2C1D05EF397D}" destId="{A476CA49-E932-4CA0-8DAD-5440F76275B7}" srcOrd="0" destOrd="0" presId="urn:microsoft.com/office/officeart/2005/8/layout/cycle2"/>
    <dgm:cxn modelId="{52563F41-A710-4711-9AB6-ED5EACD81325}" type="presOf" srcId="{B14F7169-2FF1-4968-9A74-43439AE23F5E}" destId="{1804342D-82A3-4917-B4A5-287C058B2608}" srcOrd="1" destOrd="0" presId="urn:microsoft.com/office/officeart/2005/8/layout/cycle2"/>
    <dgm:cxn modelId="{D5666962-FC28-4A70-A479-036973D48136}" type="presOf" srcId="{B14F7169-2FF1-4968-9A74-43439AE23F5E}" destId="{46F1B108-782E-430C-8B82-EF4C2BE31529}" srcOrd="0" destOrd="0" presId="urn:microsoft.com/office/officeart/2005/8/layout/cycle2"/>
    <dgm:cxn modelId="{5E39FA4D-49D4-430C-9AD5-079E77436D09}" srcId="{9278ECE4-BF29-4EFC-8C6D-394A27744A3D}" destId="{8ECFED54-6834-4560-BDDD-92066F27C5A6}" srcOrd="1" destOrd="0" parTransId="{259F67F9-C2E6-4291-B5C9-270CA89FD66D}" sibTransId="{994FE369-26DC-4485-92C2-2C1D05EF397D}"/>
    <dgm:cxn modelId="{C31EB574-6840-4E83-AE4B-86CB251D3626}" srcId="{9278ECE4-BF29-4EFC-8C6D-394A27744A3D}" destId="{87E756D1-C500-4644-9412-772D35D4DE43}" srcOrd="0" destOrd="0" parTransId="{D275B411-4E53-440C-8581-5440ECFD0F72}" sibTransId="{EEFC8282-C926-4A22-9B63-7B72E8849C2A}"/>
    <dgm:cxn modelId="{D28B3D77-F323-47AD-908A-0D940E780B56}" type="presOf" srcId="{9278ECE4-BF29-4EFC-8C6D-394A27744A3D}" destId="{65F3FFB0-E7DD-4D7C-9509-F37C4CE70454}" srcOrd="0" destOrd="0" presId="urn:microsoft.com/office/officeart/2005/8/layout/cycle2"/>
    <dgm:cxn modelId="{8B04D979-5805-45B5-B872-92AE8118EFD0}" type="presOf" srcId="{09E2C1B8-8EB5-40F5-9780-69D60A33A53F}" destId="{C461F1E6-7027-457B-B38F-E647D436F418}" srcOrd="1" destOrd="0" presId="urn:microsoft.com/office/officeart/2005/8/layout/cycle2"/>
    <dgm:cxn modelId="{96986C7D-B41B-4277-A9D6-CC6F3AB1473D}" type="presOf" srcId="{09E2C1B8-8EB5-40F5-9780-69D60A33A53F}" destId="{49389192-0D56-460F-B92B-94A43F6354B7}" srcOrd="0" destOrd="0" presId="urn:microsoft.com/office/officeart/2005/8/layout/cycle2"/>
    <dgm:cxn modelId="{41025DA7-F76F-4F18-8A7D-06E822BA1791}" type="presOf" srcId="{8ECFED54-6834-4560-BDDD-92066F27C5A6}" destId="{7D5CA62B-5FFF-44AA-9C92-529E6735704B}" srcOrd="0" destOrd="0" presId="urn:microsoft.com/office/officeart/2005/8/layout/cycle2"/>
    <dgm:cxn modelId="{A50D33AB-A82C-4909-9BDE-C0440364A1DE}" srcId="{9278ECE4-BF29-4EFC-8C6D-394A27744A3D}" destId="{A37B92F6-8519-4975-AF70-9B960956A573}" srcOrd="4" destOrd="0" parTransId="{FAF3B795-D206-423A-A548-D07E47A13AFF}" sibTransId="{B14F7169-2FF1-4968-9A74-43439AE23F5E}"/>
    <dgm:cxn modelId="{959C19CC-AEB4-4C85-9611-DA65C4CA758B}" type="presOf" srcId="{994FE369-26DC-4485-92C2-2C1D05EF397D}" destId="{26BE709C-9350-4870-8045-5736EFA34C9E}" srcOrd="1" destOrd="0" presId="urn:microsoft.com/office/officeart/2005/8/layout/cycle2"/>
    <dgm:cxn modelId="{875980CC-D04E-4178-8B58-3AB2CF9BFA76}" srcId="{9278ECE4-BF29-4EFC-8C6D-394A27744A3D}" destId="{3A93074B-8D19-4664-8CE4-2FD660F75431}" srcOrd="3" destOrd="0" parTransId="{331FB969-4CBC-4BAA-977E-71C3425600E7}" sibTransId="{09E2C1B8-8EB5-40F5-9780-69D60A33A53F}"/>
    <dgm:cxn modelId="{45D842D0-8694-4C60-A740-99E9FCE3AF3E}" type="presOf" srcId="{D9BA55A8-0616-4D2E-9B8E-CA81EE9D6C8F}" destId="{082EEC47-D9C2-4878-B149-1D2F34E11425}" srcOrd="1" destOrd="0" presId="urn:microsoft.com/office/officeart/2005/8/layout/cycle2"/>
    <dgm:cxn modelId="{6C6E6EE4-10A2-4010-85DE-F2CA40358086}" type="presOf" srcId="{3A93074B-8D19-4664-8CE4-2FD660F75431}" destId="{8FC0918B-2034-4244-BE19-3221386838E1}" srcOrd="0" destOrd="0" presId="urn:microsoft.com/office/officeart/2005/8/layout/cycle2"/>
    <dgm:cxn modelId="{577E85EA-9492-4219-A4D8-084E2882677E}" type="presOf" srcId="{BC783073-B286-4CA9-9539-68C34E9C3773}" destId="{FFB6F09A-FABA-4902-A6FC-F00D23112FA2}" srcOrd="0" destOrd="0" presId="urn:microsoft.com/office/officeart/2005/8/layout/cycle2"/>
    <dgm:cxn modelId="{5380CDF2-52DE-4CD5-9389-B27BE2ED28C4}" type="presOf" srcId="{D9BA55A8-0616-4D2E-9B8E-CA81EE9D6C8F}" destId="{E6763CB4-C996-4FD3-85AF-43AD9C7734C6}" srcOrd="0" destOrd="0" presId="urn:microsoft.com/office/officeart/2005/8/layout/cycle2"/>
    <dgm:cxn modelId="{5B705748-C5DA-413E-BF43-DA2B1A0C74B1}" type="presParOf" srcId="{65F3FFB0-E7DD-4D7C-9509-F37C4CE70454}" destId="{68D8E392-EE61-46D1-8412-3C8B5823E909}" srcOrd="0" destOrd="0" presId="urn:microsoft.com/office/officeart/2005/8/layout/cycle2"/>
    <dgm:cxn modelId="{F596124C-111C-4654-A863-87C2E9EF9629}" type="presParOf" srcId="{65F3FFB0-E7DD-4D7C-9509-F37C4CE70454}" destId="{A5A2300F-9620-4B5E-936C-315DC1E2A071}" srcOrd="1" destOrd="0" presId="urn:microsoft.com/office/officeart/2005/8/layout/cycle2"/>
    <dgm:cxn modelId="{8E177770-0225-46EA-908A-D6288E7D0C8B}" type="presParOf" srcId="{A5A2300F-9620-4B5E-936C-315DC1E2A071}" destId="{36DCA032-B911-46AD-A141-4CAE98F4741E}" srcOrd="0" destOrd="0" presId="urn:microsoft.com/office/officeart/2005/8/layout/cycle2"/>
    <dgm:cxn modelId="{25E4D6F0-6B1F-418D-8CF7-26B2DE507520}" type="presParOf" srcId="{65F3FFB0-E7DD-4D7C-9509-F37C4CE70454}" destId="{7D5CA62B-5FFF-44AA-9C92-529E6735704B}" srcOrd="2" destOrd="0" presId="urn:microsoft.com/office/officeart/2005/8/layout/cycle2"/>
    <dgm:cxn modelId="{ECF19A64-5370-4214-A9C5-D1259D46323B}" type="presParOf" srcId="{65F3FFB0-E7DD-4D7C-9509-F37C4CE70454}" destId="{A476CA49-E932-4CA0-8DAD-5440F76275B7}" srcOrd="3" destOrd="0" presId="urn:microsoft.com/office/officeart/2005/8/layout/cycle2"/>
    <dgm:cxn modelId="{831809F8-46D5-4473-8FFF-6ED1DB46BB11}" type="presParOf" srcId="{A476CA49-E932-4CA0-8DAD-5440F76275B7}" destId="{26BE709C-9350-4870-8045-5736EFA34C9E}" srcOrd="0" destOrd="0" presId="urn:microsoft.com/office/officeart/2005/8/layout/cycle2"/>
    <dgm:cxn modelId="{503D33AB-2762-45AD-A128-70EB8D73F42C}" type="presParOf" srcId="{65F3FFB0-E7DD-4D7C-9509-F37C4CE70454}" destId="{FFB6F09A-FABA-4902-A6FC-F00D23112FA2}" srcOrd="4" destOrd="0" presId="urn:microsoft.com/office/officeart/2005/8/layout/cycle2"/>
    <dgm:cxn modelId="{D54F9884-2B73-4B34-9EEE-D8605D7CD162}" type="presParOf" srcId="{65F3FFB0-E7DD-4D7C-9509-F37C4CE70454}" destId="{E6763CB4-C996-4FD3-85AF-43AD9C7734C6}" srcOrd="5" destOrd="0" presId="urn:microsoft.com/office/officeart/2005/8/layout/cycle2"/>
    <dgm:cxn modelId="{87F662B9-4D93-474F-BD91-35B4C83CD46A}" type="presParOf" srcId="{E6763CB4-C996-4FD3-85AF-43AD9C7734C6}" destId="{082EEC47-D9C2-4878-B149-1D2F34E11425}" srcOrd="0" destOrd="0" presId="urn:microsoft.com/office/officeart/2005/8/layout/cycle2"/>
    <dgm:cxn modelId="{7D18ACC4-3257-4203-ABEE-6646DA875335}" type="presParOf" srcId="{65F3FFB0-E7DD-4D7C-9509-F37C4CE70454}" destId="{8FC0918B-2034-4244-BE19-3221386838E1}" srcOrd="6" destOrd="0" presId="urn:microsoft.com/office/officeart/2005/8/layout/cycle2"/>
    <dgm:cxn modelId="{DCAE6B69-F346-4C58-BA47-FCEF744F12B7}" type="presParOf" srcId="{65F3FFB0-E7DD-4D7C-9509-F37C4CE70454}" destId="{49389192-0D56-460F-B92B-94A43F6354B7}" srcOrd="7" destOrd="0" presId="urn:microsoft.com/office/officeart/2005/8/layout/cycle2"/>
    <dgm:cxn modelId="{CA02E3CA-4DB9-4ADF-ACB1-D6B189D7F3C5}" type="presParOf" srcId="{49389192-0D56-460F-B92B-94A43F6354B7}" destId="{C461F1E6-7027-457B-B38F-E647D436F418}" srcOrd="0" destOrd="0" presId="urn:microsoft.com/office/officeart/2005/8/layout/cycle2"/>
    <dgm:cxn modelId="{BAE4CA11-8741-4A5D-BFEB-7CF04D9984BB}" type="presParOf" srcId="{65F3FFB0-E7DD-4D7C-9509-F37C4CE70454}" destId="{E88C64A5-682E-4428-9862-9A4047D1C59B}" srcOrd="8" destOrd="0" presId="urn:microsoft.com/office/officeart/2005/8/layout/cycle2"/>
    <dgm:cxn modelId="{464ED6EF-4B1B-4722-B48D-BFB529A9A2F0}" type="presParOf" srcId="{65F3FFB0-E7DD-4D7C-9509-F37C4CE70454}" destId="{46F1B108-782E-430C-8B82-EF4C2BE31529}" srcOrd="9" destOrd="0" presId="urn:microsoft.com/office/officeart/2005/8/layout/cycle2"/>
    <dgm:cxn modelId="{2644C725-9C1A-4A85-AC9F-02C06DA17CC0}" type="presParOf" srcId="{46F1B108-782E-430C-8B82-EF4C2BE31529}" destId="{1804342D-82A3-4917-B4A5-287C058B260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8E392-EE61-46D1-8412-3C8B5823E909}">
      <dsp:nvSpPr>
        <dsp:cNvPr id="0" name=""/>
        <dsp:cNvSpPr/>
      </dsp:nvSpPr>
      <dsp:spPr>
        <a:xfrm>
          <a:off x="1440015" y="1138"/>
          <a:ext cx="1013238" cy="101323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a:t>Negative experiences</a:t>
          </a:r>
        </a:p>
      </dsp:txBody>
      <dsp:txXfrm>
        <a:off x="1588400" y="149523"/>
        <a:ext cx="716468" cy="716468"/>
      </dsp:txXfrm>
    </dsp:sp>
    <dsp:sp modelId="{A5A2300F-9620-4B5E-936C-315DC1E2A071}">
      <dsp:nvSpPr>
        <dsp:cNvPr id="0" name=""/>
        <dsp:cNvSpPr/>
      </dsp:nvSpPr>
      <dsp:spPr>
        <a:xfrm rot="2160000">
          <a:off x="2421314" y="779623"/>
          <a:ext cx="269700" cy="34196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2429040" y="824238"/>
        <a:ext cx="188790" cy="205180"/>
      </dsp:txXfrm>
    </dsp:sp>
    <dsp:sp modelId="{7D5CA62B-5FFF-44AA-9C92-529E6735704B}">
      <dsp:nvSpPr>
        <dsp:cNvPr id="0" name=""/>
        <dsp:cNvSpPr/>
      </dsp:nvSpPr>
      <dsp:spPr>
        <a:xfrm>
          <a:off x="2671426" y="895810"/>
          <a:ext cx="1013238" cy="101323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a:t>Feelings of exlusion and not belonging</a:t>
          </a:r>
        </a:p>
      </dsp:txBody>
      <dsp:txXfrm>
        <a:off x="2819811" y="1044195"/>
        <a:ext cx="716468" cy="716468"/>
      </dsp:txXfrm>
    </dsp:sp>
    <dsp:sp modelId="{A476CA49-E932-4CA0-8DAD-5440F76275B7}">
      <dsp:nvSpPr>
        <dsp:cNvPr id="0" name=""/>
        <dsp:cNvSpPr/>
      </dsp:nvSpPr>
      <dsp:spPr>
        <a:xfrm rot="6480000">
          <a:off x="2810375" y="1947991"/>
          <a:ext cx="269700" cy="34196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2863331" y="1977910"/>
        <a:ext cx="188790" cy="205180"/>
      </dsp:txXfrm>
    </dsp:sp>
    <dsp:sp modelId="{FFB6F09A-FABA-4902-A6FC-F00D23112FA2}">
      <dsp:nvSpPr>
        <dsp:cNvPr id="0" name=""/>
        <dsp:cNvSpPr/>
      </dsp:nvSpPr>
      <dsp:spPr>
        <a:xfrm>
          <a:off x="2201069" y="2343420"/>
          <a:ext cx="1013238" cy="101323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a:t>Erodes confidence</a:t>
          </a:r>
        </a:p>
      </dsp:txBody>
      <dsp:txXfrm>
        <a:off x="2349454" y="2491805"/>
        <a:ext cx="716468" cy="716468"/>
      </dsp:txXfrm>
    </dsp:sp>
    <dsp:sp modelId="{E6763CB4-C996-4FD3-85AF-43AD9C7734C6}">
      <dsp:nvSpPr>
        <dsp:cNvPr id="0" name=""/>
        <dsp:cNvSpPr/>
      </dsp:nvSpPr>
      <dsp:spPr>
        <a:xfrm rot="10800000">
          <a:off x="1819417" y="2679056"/>
          <a:ext cx="269700" cy="34196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1900327" y="2747450"/>
        <a:ext cx="188790" cy="205180"/>
      </dsp:txXfrm>
    </dsp:sp>
    <dsp:sp modelId="{8FC0918B-2034-4244-BE19-3221386838E1}">
      <dsp:nvSpPr>
        <dsp:cNvPr id="0" name=""/>
        <dsp:cNvSpPr/>
      </dsp:nvSpPr>
      <dsp:spPr>
        <a:xfrm>
          <a:off x="678961" y="2343420"/>
          <a:ext cx="1013238" cy="101323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a:t>Question own ability</a:t>
          </a:r>
        </a:p>
      </dsp:txBody>
      <dsp:txXfrm>
        <a:off x="827346" y="2491805"/>
        <a:ext cx="716468" cy="716468"/>
      </dsp:txXfrm>
    </dsp:sp>
    <dsp:sp modelId="{49389192-0D56-460F-B92B-94A43F6354B7}">
      <dsp:nvSpPr>
        <dsp:cNvPr id="0" name=""/>
        <dsp:cNvSpPr/>
      </dsp:nvSpPr>
      <dsp:spPr>
        <a:xfrm rot="15120000">
          <a:off x="817911" y="1962510"/>
          <a:ext cx="269700" cy="34196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870867" y="2069379"/>
        <a:ext cx="188790" cy="205180"/>
      </dsp:txXfrm>
    </dsp:sp>
    <dsp:sp modelId="{E88C64A5-682E-4428-9862-9A4047D1C59B}">
      <dsp:nvSpPr>
        <dsp:cNvPr id="0" name=""/>
        <dsp:cNvSpPr/>
      </dsp:nvSpPr>
      <dsp:spPr>
        <a:xfrm>
          <a:off x="208604" y="895810"/>
          <a:ext cx="1013238" cy="101323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a:t>Don't put self forward for promotion/ or underperform</a:t>
          </a:r>
        </a:p>
      </dsp:txBody>
      <dsp:txXfrm>
        <a:off x="356989" y="1044195"/>
        <a:ext cx="716468" cy="716468"/>
      </dsp:txXfrm>
    </dsp:sp>
    <dsp:sp modelId="{46F1B108-782E-430C-8B82-EF4C2BE31529}">
      <dsp:nvSpPr>
        <dsp:cNvPr id="0" name=""/>
        <dsp:cNvSpPr/>
      </dsp:nvSpPr>
      <dsp:spPr>
        <a:xfrm rot="19440000">
          <a:off x="1189904" y="788596"/>
          <a:ext cx="269700" cy="34196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1197630" y="880769"/>
        <a:ext cx="188790" cy="20518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Bringing staff through various channels positive action recruitment, the apprenticeship scheme, I’ve been working at creating inclusive spaces wanted to sense check where we were and how staff were feeling. Literature suggests that minority staff often feel marginalised. Starting work in the MART group opened the door to have more open conversations with staff.</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a:p>
        </p:txBody>
      </p:sp>
    </p:spTree>
    <p:extLst>
      <p:ext uri="{BB962C8B-B14F-4D97-AF65-F5344CB8AC3E}">
        <p14:creationId xmlns:p14="http://schemas.microsoft.com/office/powerpoint/2010/main" val="96981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parts to the cultural review work with broader team through team meetings and padlet. Conducting interviews, today will focus on some of the barriers to inclusion that arose from the interviews in the context of the literature. Imogen developed the questions and then discussed them in the Processes Special Interest Group and re-worded some. Wanted to ensure I was asking the questions that enabled staff to talk about what was important to them.</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4</a:t>
            </a:fld>
            <a:endParaRPr lang="en-US" altLang="en-US"/>
          </a:p>
        </p:txBody>
      </p:sp>
    </p:spTree>
    <p:extLst>
      <p:ext uri="{BB962C8B-B14F-4D97-AF65-F5344CB8AC3E}">
        <p14:creationId xmlns:p14="http://schemas.microsoft.com/office/powerpoint/2010/main" val="835494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few quotes from interviews, and a word cloud we did at the AUA workshop event.</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a:p>
        </p:txBody>
      </p:sp>
    </p:spTree>
    <p:extLst>
      <p:ext uri="{BB962C8B-B14F-4D97-AF65-F5344CB8AC3E}">
        <p14:creationId xmlns:p14="http://schemas.microsoft.com/office/powerpoint/2010/main" val="1070620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Compared with other interview of the isolation felt when there wasn’t anyone to discuss these topics with. Importance of groups like Anti-Racism to give staff a space to belong.</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a:p>
        </p:txBody>
      </p:sp>
    </p:spTree>
    <p:extLst>
      <p:ext uri="{BB962C8B-B14F-4D97-AF65-F5344CB8AC3E}">
        <p14:creationId xmlns:p14="http://schemas.microsoft.com/office/powerpoint/2010/main" val="196085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exclusion in the workplace</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a:p>
        </p:txBody>
      </p:sp>
    </p:spTree>
    <p:extLst>
      <p:ext uri="{BB962C8B-B14F-4D97-AF65-F5344CB8AC3E}">
        <p14:creationId xmlns:p14="http://schemas.microsoft.com/office/powerpoint/2010/main" val="884162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13</a:t>
            </a:fld>
            <a:endParaRPr lang="en-US" altLang="en-US"/>
          </a:p>
        </p:txBody>
      </p:sp>
    </p:spTree>
    <p:extLst>
      <p:ext uri="{BB962C8B-B14F-4D97-AF65-F5344CB8AC3E}">
        <p14:creationId xmlns:p14="http://schemas.microsoft.com/office/powerpoint/2010/main" val="4095288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a:lstStyle>
            <a:lvl1pPr>
              <a:defRPr b="1"/>
            </a:lvl1pPr>
          </a:lstStyle>
          <a:p>
            <a:r>
              <a:rPr lang="en-US"/>
              <a:t>Insert title here</a:t>
            </a:r>
          </a:p>
        </p:txBody>
      </p:sp>
      <p:pic>
        <p:nvPicPr>
          <p:cNvPr id="6" name="Picture Placeholder 9" descr="Bright, colorful geometric pattern ">
            <a:extLst>
              <a:ext uri="{FF2B5EF4-FFF2-40B4-BE49-F238E27FC236}">
                <a16:creationId xmlns:a16="http://schemas.microsoft.com/office/drawing/2014/main" id="{47BA4775-9232-44C1-8851-04B6753110FE}"/>
              </a:ext>
            </a:extLst>
          </p:cNvPr>
          <p:cNvPicPr>
            <a:picLocks noChangeAspect="1"/>
          </p:cNvPicPr>
          <p:nvPr userDrawn="1"/>
        </p:nvPicPr>
        <p:blipFill rotWithShape="1">
          <a:blip r:embed="rId2"/>
          <a:srcRect l="24" r="24"/>
          <a:stretch/>
        </p:blipFill>
        <p:spPr>
          <a:xfrm>
            <a:off x="-9236" y="0"/>
            <a:ext cx="4749282" cy="68580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Pattern Content Orange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bg2"/>
                </a:solidFill>
              </a:defRPr>
            </a:lvl1pPr>
          </a:lstStyle>
          <a:p>
            <a:r>
              <a:rPr lang="en-US"/>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a:t>Insert subtitle here</a:t>
            </a:r>
          </a:p>
          <a:p>
            <a:pPr lvl="1"/>
            <a:r>
              <a:rPr lang="en-US"/>
              <a:t>Insert content here</a:t>
            </a:r>
          </a:p>
        </p:txBody>
      </p:sp>
      <p:pic>
        <p:nvPicPr>
          <p:cNvPr id="5" name="Picture Placeholder 13" descr="Bright, colorful geometric pattern ">
            <a:extLst>
              <a:ext uri="{FF2B5EF4-FFF2-40B4-BE49-F238E27FC236}">
                <a16:creationId xmlns:a16="http://schemas.microsoft.com/office/drawing/2014/main" id="{0E92939E-CAD0-4B0D-A39F-10B9B25E144D}"/>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8403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bg2"/>
                </a:solidFill>
              </a:defRPr>
            </a:lvl1pPr>
          </a:lstStyle>
          <a:p>
            <a:r>
              <a:rPr lang="en-US"/>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a:t>Insert subtitle here</a:t>
            </a:r>
          </a:p>
          <a:p>
            <a:pPr lvl="1"/>
            <a:r>
              <a:rPr lang="en-US"/>
              <a:t>Insert content here</a:t>
            </a:r>
          </a:p>
        </p:txBody>
      </p:sp>
      <p:pic>
        <p:nvPicPr>
          <p:cNvPr id="6" name="Picture Placeholder 15" descr="Bright, colorful geometric pattern ">
            <a:extLst>
              <a:ext uri="{FF2B5EF4-FFF2-40B4-BE49-F238E27FC236}">
                <a16:creationId xmlns:a16="http://schemas.microsoft.com/office/drawing/2014/main" id="{D7C393D9-3916-4D61-9B6A-E1B16C079A2A}"/>
              </a:ext>
            </a:extLst>
          </p:cNvPr>
          <p:cNvPicPr>
            <a:picLocks noChangeAspect="1"/>
          </p:cNvPicPr>
          <p:nvPr userDrawn="1"/>
        </p:nvPicPr>
        <p:blipFill rotWithShape="1">
          <a:blip r:embed="rId2"/>
          <a:srcRect l="3" r="3"/>
          <a:stretch/>
        </p:blipFill>
        <p:spPr>
          <a:xfrm>
            <a:off x="7427913" y="0"/>
            <a:ext cx="4764087" cy="6858000"/>
          </a:xfrm>
          <a:prstGeom prst="rect">
            <a:avLst/>
          </a:prstGeom>
        </p:spPr>
      </p:pic>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5"/>
        </a:solidFill>
        <a:effectLst/>
      </p:bgPr>
    </p:bg>
    <p:spTree>
      <p:nvGrpSpPr>
        <p:cNvPr id="1" name=""/>
        <p:cNvGrpSpPr/>
        <p:nvPr/>
      </p:nvGrpSpPr>
      <p:grpSpPr>
        <a:xfrm>
          <a:off x="0" y="0"/>
          <a:ext cx="0" cy="0"/>
          <a:chOff x="0" y="0"/>
          <a:chExt cx="0" cy="0"/>
        </a:xfrm>
      </p:grpSpPr>
      <p:pic>
        <p:nvPicPr>
          <p:cNvPr id="8" name="Picture Placeholder 9" descr="Bright, colorful geometric pattern ">
            <a:extLst>
              <a:ext uri="{FF2B5EF4-FFF2-40B4-BE49-F238E27FC236}">
                <a16:creationId xmlns:a16="http://schemas.microsoft.com/office/drawing/2014/main" id="{69F80BBC-9ED9-4167-818A-EB3FAEE372FA}"/>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5"/>
                </a:solidFill>
              </a:defRPr>
            </a:lvl1pPr>
          </a:lstStyle>
          <a:p>
            <a:r>
              <a:rPr lang="en-US"/>
              <a:t>Insert title here</a:t>
            </a:r>
          </a:p>
        </p:txBody>
      </p:sp>
      <p:sp>
        <p:nvSpPr>
          <p:cNvPr id="10" name="Text Placeholder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a:t>Insert subtitle here</a:t>
            </a:r>
          </a:p>
          <a:p>
            <a:pPr lvl="1"/>
            <a:r>
              <a:rPr lang="en-US"/>
              <a:t>Insert content here</a:t>
            </a:r>
          </a:p>
        </p:txBody>
      </p:sp>
      <p:sp>
        <p:nvSpPr>
          <p:cNvPr id="11" name="Table Placeholder 10">
            <a:extLst>
              <a:ext uri="{FF2B5EF4-FFF2-40B4-BE49-F238E27FC236}">
                <a16:creationId xmlns:a16="http://schemas.microsoft.com/office/drawing/2014/main" id="{7DC18506-6205-438F-AA5C-D337F9975FC3}"/>
              </a:ext>
            </a:extLst>
          </p:cNvPr>
          <p:cNvSpPr>
            <a:spLocks noGrp="1"/>
          </p:cNvSpPr>
          <p:nvPr>
            <p:ph type="tbl" sz="quarter" idx="12" hasCustomPrompt="1"/>
          </p:nvPr>
        </p:nvSpPr>
        <p:spPr>
          <a:xfrm>
            <a:off x="757381" y="2591662"/>
            <a:ext cx="10667999" cy="2833776"/>
          </a:xfrm>
          <a:prstGeom prst="rect">
            <a:avLst/>
          </a:prstGeom>
        </p:spPr>
        <p:txBody>
          <a:bodyPr/>
          <a:lstStyle>
            <a:lvl1pPr marL="0" indent="0">
              <a:buNone/>
              <a:defRPr sz="1800" b="0"/>
            </a:lvl1pPr>
          </a:lstStyle>
          <a:p>
            <a:r>
              <a:rPr lang="en-US"/>
              <a:t>Insert content here</a:t>
            </a:r>
          </a:p>
        </p:txBody>
      </p:sp>
      <p:pic>
        <p:nvPicPr>
          <p:cNvPr id="7" name="Picture Placeholder 20" descr="Bright, colorful geometric pattern ">
            <a:extLst>
              <a:ext uri="{FF2B5EF4-FFF2-40B4-BE49-F238E27FC236}">
                <a16:creationId xmlns:a16="http://schemas.microsoft.com/office/drawing/2014/main" id="{EB4660F5-5357-48E0-B5C6-3DECB6CB859E}"/>
              </a:ext>
            </a:extLst>
          </p:cNvPr>
          <p:cNvPicPr>
            <a:picLocks noChangeAspect="1"/>
          </p:cNvPicPr>
          <p:nvPr userDrawn="1"/>
        </p:nvPicPr>
        <p:blipFill rotWithShape="1">
          <a:blip r:embed="rId2"/>
          <a:srcRect t="193" b="193"/>
          <a:stretch/>
        </p:blipFill>
        <p:spPr>
          <a:xfrm>
            <a:off x="0" y="5990252"/>
            <a:ext cx="12192000" cy="867748"/>
          </a:xfrm>
          <a:prstGeom prst="rect">
            <a:avLst/>
          </a:prstGeom>
        </p:spPr>
      </p:pic>
    </p:spTree>
    <p:extLst>
      <p:ext uri="{BB962C8B-B14F-4D97-AF65-F5344CB8AC3E}">
        <p14:creationId xmlns:p14="http://schemas.microsoft.com/office/powerpoint/2010/main" val="142291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1"/>
                </a:solidFill>
              </a:defRPr>
            </a:lvl1pPr>
          </a:lstStyle>
          <a:p>
            <a:r>
              <a:rPr lang="en-US"/>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a:t>Insert subtitle here</a:t>
            </a:r>
          </a:p>
          <a:p>
            <a:pPr lvl="1"/>
            <a:r>
              <a:rPr lang="en-US"/>
              <a:t>Insert content here</a:t>
            </a:r>
          </a:p>
        </p:txBody>
      </p:sp>
      <p:pic>
        <p:nvPicPr>
          <p:cNvPr id="6" name="Picture Placeholder 13" descr="Bright, colorful geometric pattern ">
            <a:extLst>
              <a:ext uri="{FF2B5EF4-FFF2-40B4-BE49-F238E27FC236}">
                <a16:creationId xmlns:a16="http://schemas.microsoft.com/office/drawing/2014/main" id="{2DB741D5-0593-4748-A4D3-EF1E436A1111}"/>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6">
                    <a:lumMod val="60000"/>
                    <a:lumOff val="40000"/>
                  </a:schemeClr>
                </a:solidFill>
              </a:defRPr>
            </a:lvl1pPr>
          </a:lstStyle>
          <a:p>
            <a:r>
              <a:rPr lang="en-US"/>
              <a:t>Insert title here</a:t>
            </a:r>
          </a:p>
        </p:txBody>
      </p:sp>
      <p:sp>
        <p:nvSpPr>
          <p:cNvPr id="7" name="Text Placeholder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a:t>Insert subtitle here</a:t>
            </a:r>
          </a:p>
          <a:p>
            <a:pPr lvl="1"/>
            <a:r>
              <a:rPr lang="en-US"/>
              <a:t>Insert content here</a:t>
            </a:r>
          </a:p>
        </p:txBody>
      </p:sp>
      <p:sp>
        <p:nvSpPr>
          <p:cNvPr id="8" name="SmartArt Placeholder 7">
            <a:extLst>
              <a:ext uri="{FF2B5EF4-FFF2-40B4-BE49-F238E27FC236}">
                <a16:creationId xmlns:a16="http://schemas.microsoft.com/office/drawing/2014/main" id="{9FD563C5-3DFB-47DD-8A9E-30D8084590F6}"/>
              </a:ext>
            </a:extLst>
          </p:cNvPr>
          <p:cNvSpPr>
            <a:spLocks noGrp="1"/>
          </p:cNvSpPr>
          <p:nvPr>
            <p:ph type="dgm" sz="quarter" idx="14" hasCustomPrompt="1"/>
          </p:nvPr>
        </p:nvSpPr>
        <p:spPr>
          <a:xfrm>
            <a:off x="762001" y="2369129"/>
            <a:ext cx="10667998" cy="3343657"/>
          </a:xfrm>
          <a:prstGeom prst="rect">
            <a:avLst/>
          </a:prstGeom>
        </p:spPr>
        <p:txBody>
          <a:bodyPr/>
          <a:lstStyle>
            <a:lvl1pPr marL="0" indent="0">
              <a:buNone/>
              <a:defRPr sz="1800" b="0"/>
            </a:lvl1pPr>
          </a:lstStyle>
          <a:p>
            <a:r>
              <a:rPr lang="en-US"/>
              <a:t>Insert Content here</a:t>
            </a:r>
          </a:p>
        </p:txBody>
      </p:sp>
      <p:pic>
        <p:nvPicPr>
          <p:cNvPr id="9" name="Picture Placeholder 11" descr="Bright, colorful geometric pattern ">
            <a:extLst>
              <a:ext uri="{FF2B5EF4-FFF2-40B4-BE49-F238E27FC236}">
                <a16:creationId xmlns:a16="http://schemas.microsoft.com/office/drawing/2014/main" id="{1DB66C56-FBAE-47D3-9818-61368D74DAE8}"/>
              </a:ext>
            </a:extLst>
          </p:cNvPr>
          <p:cNvPicPr>
            <a:picLocks noChangeAspect="1"/>
          </p:cNvPicPr>
          <p:nvPr userDrawn="1"/>
        </p:nvPicPr>
        <p:blipFill>
          <a:blip r:embed="rId2"/>
          <a:srcRect t="390" b="390"/>
          <a:stretch>
            <a:fillRect/>
          </a:stretch>
        </p:blipFill>
        <p:spPr>
          <a:xfrm>
            <a:off x="0" y="5999582"/>
            <a:ext cx="12192000" cy="858417"/>
          </a:xfrm>
          <a:prstGeom prst="rect">
            <a:avLst/>
          </a:prstGeom>
        </p:spPr>
      </p:pic>
    </p:spTree>
    <p:extLst>
      <p:ext uri="{BB962C8B-B14F-4D97-AF65-F5344CB8AC3E}">
        <p14:creationId xmlns:p14="http://schemas.microsoft.com/office/powerpoint/2010/main" val="429462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hoto Content">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anchor="t">
            <a:normAutofit/>
          </a:bodyPr>
          <a:lstStyle>
            <a:lvl1pPr>
              <a:spcBef>
                <a:spcPts val="1000"/>
              </a:spcBef>
              <a:defRPr sz="4000" b="1">
                <a:solidFill>
                  <a:schemeClr val="accent4"/>
                </a:solidFill>
              </a:defRPr>
            </a:lvl1pPr>
          </a:lstStyle>
          <a:p>
            <a:r>
              <a:rPr lang="en-US"/>
              <a:t>Insert title here</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a:lstStyle>
            <a:lvl1pPr marL="0" indent="0">
              <a:lnSpc>
                <a:spcPct val="100000"/>
              </a:lnSpc>
              <a:buNone/>
              <a:defRPr sz="1800" b="1"/>
            </a:lvl1pPr>
            <a:lvl2pPr marL="228600">
              <a:lnSpc>
                <a:spcPct val="100000"/>
              </a:lnSpc>
              <a:spcBef>
                <a:spcPts val="1000"/>
              </a:spcBef>
              <a:defRPr sz="1800"/>
            </a:lvl2pPr>
          </a:lstStyle>
          <a:p>
            <a:pPr lvl="0"/>
            <a:r>
              <a:rPr lang="en-US"/>
              <a:t>Insert subtitle here</a:t>
            </a:r>
          </a:p>
          <a:p>
            <a:pPr lvl="1"/>
            <a:r>
              <a:rPr lang="en-US"/>
              <a:t>Insert content here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prstGeom prst="rect">
            <a:avLst/>
          </a:prstGeom>
          <a:solidFill>
            <a:schemeClr val="tx2"/>
          </a:solidFill>
        </p:spPr>
        <p:txBody>
          <a:bodyPr>
            <a:normAutofit/>
          </a:bodyPr>
          <a:lstStyle>
            <a:lvl1pPr algn="ctr">
              <a:buNone/>
              <a:defRPr sz="1600"/>
            </a:lvl1pPr>
          </a:lstStyle>
          <a:p>
            <a:r>
              <a:rPr lang="en-US"/>
              <a:t>Click icon to add picture</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305541"/>
            <a:ext cx="4572000" cy="2362200"/>
          </a:xfrm>
          <a:prstGeom prst="rect">
            <a:avLst/>
          </a:prstGeom>
          <a:solidFill>
            <a:schemeClr val="tx2"/>
          </a:solidFill>
        </p:spPr>
        <p:txBody>
          <a:bodyPr>
            <a:normAutofit/>
          </a:bodyPr>
          <a:lstStyle>
            <a:lvl1pPr algn="ctr">
              <a:buNone/>
              <a:defRPr sz="1600"/>
            </a:lvl1pPr>
          </a:lstStyle>
          <a:p>
            <a:r>
              <a:rPr lang="en-US"/>
              <a:t>Click icon to add picture</a:t>
            </a:r>
          </a:p>
        </p:txBody>
      </p:sp>
      <p:pic>
        <p:nvPicPr>
          <p:cNvPr id="12" name="Picture Placeholder 19" descr="Bright, colorful geometric pattern ">
            <a:extLst>
              <a:ext uri="{FF2B5EF4-FFF2-40B4-BE49-F238E27FC236}">
                <a16:creationId xmlns:a16="http://schemas.microsoft.com/office/drawing/2014/main" id="{C93F15CF-2105-4C28-85E9-BBA03833263D}"/>
              </a:ext>
            </a:extLst>
          </p:cNvPr>
          <p:cNvPicPr>
            <a:picLocks noChangeAspect="1"/>
          </p:cNvPicPr>
          <p:nvPr userDrawn="1"/>
        </p:nvPicPr>
        <p:blipFill rotWithShape="1">
          <a:blip r:embed="rId2"/>
          <a:srcRect t="436" b="436"/>
          <a:stretch/>
        </p:blipFill>
        <p:spPr>
          <a:xfrm>
            <a:off x="0" y="5980922"/>
            <a:ext cx="12192000" cy="877078"/>
          </a:xfrm>
          <a:prstGeom prst="rect">
            <a:avLst/>
          </a:prstGeom>
        </p:spPr>
      </p:pic>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Pattern Content Blu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5"/>
                </a:solidFill>
              </a:defRPr>
            </a:lvl1pPr>
          </a:lstStyle>
          <a:p>
            <a:r>
              <a:rPr lang="en-US"/>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a:t>Insert subtitle here</a:t>
            </a:r>
          </a:p>
          <a:p>
            <a:pPr lvl="1"/>
            <a:r>
              <a:rPr lang="en-US"/>
              <a:t>Insert content here</a:t>
            </a:r>
          </a:p>
        </p:txBody>
      </p:sp>
      <p:pic>
        <p:nvPicPr>
          <p:cNvPr id="5" name="Picture Placeholder 15" descr="Bright, colorful geometric pattern ">
            <a:extLst>
              <a:ext uri="{FF2B5EF4-FFF2-40B4-BE49-F238E27FC236}">
                <a16:creationId xmlns:a16="http://schemas.microsoft.com/office/drawing/2014/main" id="{9E2B3BF6-B5D6-4D6F-84C6-0EE24AC7C14A}"/>
              </a:ext>
            </a:extLst>
          </p:cNvPr>
          <p:cNvPicPr>
            <a:picLocks noChangeAspect="1"/>
          </p:cNvPicPr>
          <p:nvPr userDrawn="1"/>
        </p:nvPicPr>
        <p:blipFill rotWithShape="1">
          <a:blip r:embed="rId2"/>
          <a:srcRect l="3" r="3"/>
          <a:stretch/>
        </p:blipFill>
        <p:spPr>
          <a:xfrm>
            <a:off x="7427166" y="0"/>
            <a:ext cx="4764834" cy="6858000"/>
          </a:xfrm>
          <a:prstGeom prst="rect">
            <a:avLst/>
          </a:prstGeom>
        </p:spPr>
      </p:pic>
    </p:spTree>
    <p:extLst>
      <p:ext uri="{BB962C8B-B14F-4D97-AF65-F5344CB8AC3E}">
        <p14:creationId xmlns:p14="http://schemas.microsoft.com/office/powerpoint/2010/main" val="39514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bg1"/>
                </a:solidFill>
                <a:effectLst/>
                <a:latin typeface="+mj-lt"/>
                <a:ea typeface="+mn-ea"/>
                <a:cs typeface="Segoe UI" pitchFamily="34" charset="0"/>
              </a:defRPr>
            </a:lvl1pPr>
          </a:lstStyle>
          <a:p>
            <a:r>
              <a:rPr lang="en-US"/>
              <a:t>Insert title here</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a:t>Insert content here</a:t>
            </a:r>
          </a:p>
        </p:txBody>
      </p:sp>
      <p:pic>
        <p:nvPicPr>
          <p:cNvPr id="6" name="Picture Placeholder 17" descr="Bright, colorful geometric pattern ">
            <a:extLst>
              <a:ext uri="{FF2B5EF4-FFF2-40B4-BE49-F238E27FC236}">
                <a16:creationId xmlns:a16="http://schemas.microsoft.com/office/drawing/2014/main" id="{9F278CC9-9968-40F5-B18F-B1D45BE36A49}"/>
              </a:ext>
            </a:extLst>
          </p:cNvPr>
          <p:cNvPicPr>
            <a:picLocks noChangeAspect="1"/>
          </p:cNvPicPr>
          <p:nvPr userDrawn="1"/>
        </p:nvPicPr>
        <p:blipFill rotWithShape="1">
          <a:blip r:embed="rId2"/>
          <a:srcRect t="390" b="390"/>
          <a:stretch/>
        </p:blipFill>
        <p:spPr>
          <a:xfrm>
            <a:off x="0" y="5999582"/>
            <a:ext cx="12192000" cy="858417"/>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99" r:id="rId2"/>
    <p:sldLayoutId id="2147483700" r:id="rId3"/>
    <p:sldLayoutId id="2147483691" r:id="rId4"/>
    <p:sldLayoutId id="2147483701" r:id="rId5"/>
    <p:sldLayoutId id="2147483706" r:id="rId6"/>
    <p:sldLayoutId id="2147483702" r:id="rId7"/>
    <p:sldLayoutId id="2147483704" r:id="rId8"/>
    <p:sldLayoutId id="2147483690" r:id="rId9"/>
    <p:sldLayoutId id="2147483708" r:id="rId10"/>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cientificamerican.com/article/microaggressions-death-by-a-thousand-cuts/"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title"/>
          </p:nvPr>
        </p:nvSpPr>
        <p:spPr>
          <a:xfrm>
            <a:off x="5442012" y="2766219"/>
            <a:ext cx="6220101" cy="1325563"/>
          </a:xfrm>
        </p:spPr>
        <p:txBody>
          <a:bodyPr anchor="ctr">
            <a:noAutofit/>
          </a:bodyPr>
          <a:lstStyle/>
          <a:p>
            <a:r>
              <a:rPr lang="en-US" altLang="en-US" dirty="0">
                <a:solidFill>
                  <a:schemeClr val="accent1"/>
                </a:solidFill>
              </a:rPr>
              <a:t>Creating an inclusive environment – Cultural Review</a:t>
            </a:r>
            <a:br>
              <a:rPr lang="en-US" altLang="en-US" dirty="0">
                <a:solidFill>
                  <a:schemeClr val="accent1"/>
                </a:solidFill>
              </a:rPr>
            </a:br>
            <a:br>
              <a:rPr lang="en-US" altLang="en-US" dirty="0">
                <a:solidFill>
                  <a:schemeClr val="accent1"/>
                </a:solidFill>
              </a:rPr>
            </a:br>
            <a:endParaRPr lang="en-US" altLang="en-US" sz="2800" dirty="0">
              <a:solidFill>
                <a:srgbClr val="0070C0"/>
              </a:solidFill>
            </a:endParaRPr>
          </a:p>
        </p:txBody>
      </p:sp>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0FC73-9F2D-4B95-9920-3E558AEF1B37}"/>
              </a:ext>
            </a:extLst>
          </p:cNvPr>
          <p:cNvSpPr>
            <a:spLocks noGrp="1"/>
          </p:cNvSpPr>
          <p:nvPr>
            <p:ph type="title"/>
          </p:nvPr>
        </p:nvSpPr>
        <p:spPr/>
        <p:txBody>
          <a:bodyPr/>
          <a:lstStyle/>
          <a:p>
            <a:pPr algn="ctr"/>
            <a:r>
              <a:rPr lang="en-GB" dirty="0"/>
              <a:t>Burden and emotional labour</a:t>
            </a:r>
          </a:p>
        </p:txBody>
      </p:sp>
      <p:sp>
        <p:nvSpPr>
          <p:cNvPr id="3" name="Text Placeholder 2">
            <a:extLst>
              <a:ext uri="{FF2B5EF4-FFF2-40B4-BE49-F238E27FC236}">
                <a16:creationId xmlns:a16="http://schemas.microsoft.com/office/drawing/2014/main" id="{82C469FF-84DF-4ACB-9892-AF4754A350B7}"/>
              </a:ext>
            </a:extLst>
          </p:cNvPr>
          <p:cNvSpPr>
            <a:spLocks noGrp="1"/>
          </p:cNvSpPr>
          <p:nvPr>
            <p:ph type="body" sz="quarter" idx="11"/>
          </p:nvPr>
        </p:nvSpPr>
        <p:spPr>
          <a:xfrm>
            <a:off x="762000" y="1905000"/>
            <a:ext cx="6477000" cy="3997960"/>
          </a:xfrm>
        </p:spPr>
        <p:txBody>
          <a:bodyPr/>
          <a:lstStyle/>
          <a:p>
            <a:r>
              <a:rPr lang="en-GB" dirty="0"/>
              <a:t>Theme that ran through interviews no matter the demographic.</a:t>
            </a:r>
          </a:p>
          <a:p>
            <a:pPr marL="514350" lvl="1" indent="-285750"/>
            <a:r>
              <a:rPr lang="en-GB" b="1" dirty="0"/>
              <a:t>Staff proving they don’t need a PEEP</a:t>
            </a:r>
          </a:p>
          <a:p>
            <a:pPr marL="514350" lvl="1" indent="-285750"/>
            <a:r>
              <a:rPr lang="en-GB" b="1" dirty="0"/>
              <a:t>Having to explain pronouns</a:t>
            </a:r>
          </a:p>
          <a:p>
            <a:pPr marL="514350" lvl="1" indent="-285750"/>
            <a:r>
              <a:rPr lang="en-GB" b="1" dirty="0"/>
              <a:t>Working in EDI spaces, additional burden for minority and marginalised groups</a:t>
            </a:r>
          </a:p>
          <a:p>
            <a:pPr marL="514350" lvl="1" indent="-285750"/>
            <a:r>
              <a:rPr lang="en-GB" b="1" dirty="0"/>
              <a:t>Being asked ‘where you’re from?’ regularly</a:t>
            </a:r>
          </a:p>
          <a:p>
            <a:pPr lvl="1" indent="0">
              <a:buNone/>
            </a:pPr>
            <a:endParaRPr lang="en-GB" b="1" dirty="0"/>
          </a:p>
          <a:p>
            <a:pPr lvl="1" indent="0">
              <a:buNone/>
            </a:pPr>
            <a:r>
              <a:rPr lang="en-GB" sz="1800" b="1" i="1" dirty="0">
                <a:solidFill>
                  <a:srgbClr val="000000"/>
                </a:solidFill>
                <a:effectLst/>
                <a:latin typeface="Calibri" panose="020F0502020204030204" pitchFamily="34" charset="0"/>
                <a:ea typeface="DengXian" panose="02010600030101010101" pitchFamily="2" charset="-122"/>
              </a:rPr>
              <a:t>“It's an extra workload and its extra time and its extra effort and its emotional labour to be a part of the spaces”</a:t>
            </a:r>
            <a:endParaRPr lang="en-GB" b="1" i="1" dirty="0"/>
          </a:p>
        </p:txBody>
      </p:sp>
      <p:pic>
        <p:nvPicPr>
          <p:cNvPr id="7" name="Picture 6" descr="Stones balancing on a wood">
            <a:extLst>
              <a:ext uri="{FF2B5EF4-FFF2-40B4-BE49-F238E27FC236}">
                <a16:creationId xmlns:a16="http://schemas.microsoft.com/office/drawing/2014/main" id="{2F5B2ABC-A07F-4E9B-9F96-E8D114C1B73E}"/>
              </a:ext>
            </a:extLst>
          </p:cNvPr>
          <p:cNvPicPr>
            <a:picLocks noChangeAspect="1"/>
          </p:cNvPicPr>
          <p:nvPr/>
        </p:nvPicPr>
        <p:blipFill>
          <a:blip r:embed="rId2"/>
          <a:stretch>
            <a:fillRect/>
          </a:stretch>
        </p:blipFill>
        <p:spPr>
          <a:xfrm>
            <a:off x="7719439" y="1584960"/>
            <a:ext cx="4157601" cy="3596640"/>
          </a:xfrm>
          <a:prstGeom prst="rect">
            <a:avLst/>
          </a:prstGeom>
        </p:spPr>
      </p:pic>
    </p:spTree>
    <p:extLst>
      <p:ext uri="{BB962C8B-B14F-4D97-AF65-F5344CB8AC3E}">
        <p14:creationId xmlns:p14="http://schemas.microsoft.com/office/powerpoint/2010/main" val="376228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7E91-38C9-47D7-AFE1-F2B563C3429F}"/>
              </a:ext>
            </a:extLst>
          </p:cNvPr>
          <p:cNvSpPr>
            <a:spLocks noGrp="1"/>
          </p:cNvSpPr>
          <p:nvPr>
            <p:ph type="title"/>
          </p:nvPr>
        </p:nvSpPr>
        <p:spPr/>
        <p:txBody>
          <a:bodyPr/>
          <a:lstStyle/>
          <a:p>
            <a:r>
              <a:rPr lang="en-GB" dirty="0"/>
              <a:t>Conclusions/ reflections</a:t>
            </a:r>
          </a:p>
        </p:txBody>
      </p:sp>
      <p:sp>
        <p:nvSpPr>
          <p:cNvPr id="3" name="Text Placeholder 2">
            <a:extLst>
              <a:ext uri="{FF2B5EF4-FFF2-40B4-BE49-F238E27FC236}">
                <a16:creationId xmlns:a16="http://schemas.microsoft.com/office/drawing/2014/main" id="{8B7679CC-6E38-4260-BD97-F693E0B171A9}"/>
              </a:ext>
            </a:extLst>
          </p:cNvPr>
          <p:cNvSpPr>
            <a:spLocks noGrp="1"/>
          </p:cNvSpPr>
          <p:nvPr>
            <p:ph type="body" sz="quarter" idx="11"/>
          </p:nvPr>
        </p:nvSpPr>
        <p:spPr>
          <a:xfrm>
            <a:off x="762000" y="1904999"/>
            <a:ext cx="6477000" cy="4237039"/>
          </a:xfrm>
        </p:spPr>
        <p:txBody>
          <a:bodyPr/>
          <a:lstStyle/>
          <a:p>
            <a:pPr marL="285750" indent="-285750">
              <a:buFont typeface="Arial" panose="020B0604020202020204" pitchFamily="34" charset="0"/>
              <a:buChar char="•"/>
            </a:pPr>
            <a:r>
              <a:rPr lang="en-GB" dirty="0"/>
              <a:t>Change will only occur when we take personal responsibility. Allan notes, as soon as you establish ‘good practice’ you lose accountability and responsibility, Allan (2003).</a:t>
            </a:r>
          </a:p>
          <a:p>
            <a:pPr marL="285750" indent="-285750">
              <a:buFont typeface="Arial" panose="020B0604020202020204" pitchFamily="34" charset="0"/>
              <a:buChar char="•"/>
            </a:pPr>
            <a:r>
              <a:rPr lang="en-GB" dirty="0"/>
              <a:t>Inclusion is an active process, a mindset that we need to adopt to consciously consider actions, processes and policies</a:t>
            </a:r>
          </a:p>
          <a:p>
            <a:pPr marL="285750" indent="-285750">
              <a:buFont typeface="Arial" panose="020B0604020202020204" pitchFamily="34" charset="0"/>
              <a:buChar char="•"/>
            </a:pPr>
            <a:r>
              <a:rPr lang="en-GB" dirty="0"/>
              <a:t>Need to create spaces for meaningful interactions that cause reflection and change</a:t>
            </a:r>
          </a:p>
          <a:p>
            <a:r>
              <a:rPr lang="en-GB" sz="1800" dirty="0"/>
              <a:t>“</a:t>
            </a:r>
            <a:r>
              <a:rPr lang="en-GB" sz="1800" i="1" dirty="0"/>
              <a:t>When ‘business as usual’ is making people feel excluded, then we have to change how we do business”</a:t>
            </a:r>
          </a:p>
          <a:p>
            <a:endParaRPr lang="en-GB" dirty="0"/>
          </a:p>
        </p:txBody>
      </p:sp>
    </p:spTree>
    <p:extLst>
      <p:ext uri="{BB962C8B-B14F-4D97-AF65-F5344CB8AC3E}">
        <p14:creationId xmlns:p14="http://schemas.microsoft.com/office/powerpoint/2010/main" val="386559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6CAA-686B-4BAF-95B1-58B302F5E938}"/>
              </a:ext>
            </a:extLst>
          </p:cNvPr>
          <p:cNvSpPr>
            <a:spLocks noGrp="1"/>
          </p:cNvSpPr>
          <p:nvPr>
            <p:ph type="title"/>
          </p:nvPr>
        </p:nvSpPr>
        <p:spPr/>
        <p:txBody>
          <a:bodyPr/>
          <a:lstStyle/>
          <a:p>
            <a:r>
              <a:rPr lang="en-GB" dirty="0"/>
              <a:t>References</a:t>
            </a:r>
          </a:p>
        </p:txBody>
      </p:sp>
      <p:sp>
        <p:nvSpPr>
          <p:cNvPr id="3" name="Text Placeholder 2">
            <a:extLst>
              <a:ext uri="{FF2B5EF4-FFF2-40B4-BE49-F238E27FC236}">
                <a16:creationId xmlns:a16="http://schemas.microsoft.com/office/drawing/2014/main" id="{B1F4FB11-2D9E-4EA8-95DD-26300302D70E}"/>
              </a:ext>
            </a:extLst>
          </p:cNvPr>
          <p:cNvSpPr>
            <a:spLocks noGrp="1"/>
          </p:cNvSpPr>
          <p:nvPr>
            <p:ph type="body" sz="quarter" idx="11"/>
          </p:nvPr>
        </p:nvSpPr>
        <p:spPr>
          <a:xfrm>
            <a:off x="762000" y="1348972"/>
            <a:ext cx="6477000" cy="5080108"/>
          </a:xfrm>
        </p:spPr>
        <p:txBody>
          <a:bodyPr/>
          <a:lstStyle/>
          <a:p>
            <a:r>
              <a:rPr lang="en-GB" sz="1100" b="0" i="0" dirty="0">
                <a:solidFill>
                  <a:srgbClr val="49515F"/>
                </a:solidFill>
                <a:effectLst/>
                <a:latin typeface="Lato" panose="020F0502020204030203" pitchFamily="34" charset="0"/>
              </a:rPr>
              <a:t>Allan, J. (2003) </a:t>
            </a:r>
            <a:r>
              <a:rPr lang="en-GB" sz="1100" b="0" i="1" dirty="0">
                <a:solidFill>
                  <a:srgbClr val="49515F"/>
                </a:solidFill>
                <a:effectLst/>
                <a:latin typeface="Lato" panose="020F0502020204030203" pitchFamily="34" charset="0"/>
              </a:rPr>
              <a:t>Inclusion, participation, and democracy what is the purpose?</a:t>
            </a:r>
            <a:r>
              <a:rPr lang="en-GB" sz="1100" b="0" i="0" dirty="0">
                <a:solidFill>
                  <a:srgbClr val="49515F"/>
                </a:solidFill>
                <a:effectLst/>
                <a:latin typeface="Lato" panose="020F0502020204030203" pitchFamily="34" charset="0"/>
              </a:rPr>
              <a:t> Dordrecht: Kluwer Academic (Inclusive education--cross cultural perspectives, v. 2). </a:t>
            </a:r>
          </a:p>
          <a:p>
            <a:r>
              <a:rPr lang="en-GB" sz="1100" b="0" i="0" dirty="0">
                <a:solidFill>
                  <a:srgbClr val="49515F"/>
                </a:solidFill>
                <a:effectLst/>
                <a:latin typeface="Lato" panose="020F0502020204030203" pitchFamily="34" charset="0"/>
              </a:rPr>
              <a:t>Basit, T. N. and Tomlinson, S. (2012) </a:t>
            </a:r>
            <a:r>
              <a:rPr lang="en-GB" sz="1100" b="0" i="1" dirty="0">
                <a:solidFill>
                  <a:srgbClr val="49515F"/>
                </a:solidFill>
                <a:effectLst/>
                <a:latin typeface="Lato" panose="020F0502020204030203" pitchFamily="34" charset="0"/>
              </a:rPr>
              <a:t>Social inclusion and higher education</a:t>
            </a:r>
            <a:r>
              <a:rPr lang="en-GB" sz="1100" b="0" i="0" dirty="0">
                <a:solidFill>
                  <a:srgbClr val="49515F"/>
                </a:solidFill>
                <a:effectLst/>
                <a:latin typeface="Lato" panose="020F0502020204030203" pitchFamily="34" charset="0"/>
              </a:rPr>
              <a:t>. Bristol: Policy Press. </a:t>
            </a:r>
          </a:p>
          <a:p>
            <a:r>
              <a:rPr lang="en-GB" sz="1100" b="0" i="0" dirty="0">
                <a:solidFill>
                  <a:srgbClr val="49515F"/>
                </a:solidFill>
                <a:effectLst/>
                <a:latin typeface="Lato" panose="020F0502020204030203" pitchFamily="34" charset="0"/>
              </a:rPr>
              <a:t>Beauchamp-Pryor, K. (2013) </a:t>
            </a:r>
            <a:r>
              <a:rPr lang="en-GB" sz="1100" b="0" i="1" dirty="0">
                <a:solidFill>
                  <a:srgbClr val="49515F"/>
                </a:solidFill>
                <a:effectLst/>
                <a:latin typeface="Lato" panose="020F0502020204030203" pitchFamily="34" charset="0"/>
              </a:rPr>
              <a:t>Disabled students in </a:t>
            </a:r>
            <a:r>
              <a:rPr lang="en-GB" sz="1100" b="0" i="1" dirty="0">
                <a:solidFill>
                  <a:srgbClr val="49515F"/>
                </a:solidFill>
                <a:latin typeface="Lato" panose="020F0502020204030203" pitchFamily="34" charset="0"/>
              </a:rPr>
              <a:t>W</a:t>
            </a:r>
            <a:r>
              <a:rPr lang="en-GB" sz="1100" b="0" i="1" dirty="0">
                <a:solidFill>
                  <a:srgbClr val="49515F"/>
                </a:solidFill>
                <a:effectLst/>
                <a:latin typeface="Lato" panose="020F0502020204030203" pitchFamily="34" charset="0"/>
              </a:rPr>
              <a:t>elsh higher education : a framework for equality and inclusion</a:t>
            </a:r>
            <a:r>
              <a:rPr lang="en-GB" sz="1100" b="0" i="0" dirty="0">
                <a:solidFill>
                  <a:srgbClr val="49515F"/>
                </a:solidFill>
                <a:effectLst/>
                <a:latin typeface="Lato" panose="020F0502020204030203" pitchFamily="34" charset="0"/>
              </a:rPr>
              <a:t>. Rotterdam: </a:t>
            </a:r>
            <a:r>
              <a:rPr lang="en-GB" sz="1100" b="0" i="0" dirty="0" err="1">
                <a:solidFill>
                  <a:srgbClr val="49515F"/>
                </a:solidFill>
                <a:effectLst/>
                <a:latin typeface="Lato" panose="020F0502020204030203" pitchFamily="34" charset="0"/>
              </a:rPr>
              <a:t>SensePublishers</a:t>
            </a:r>
            <a:r>
              <a:rPr lang="en-GB" sz="1100" b="0" i="0" dirty="0">
                <a:solidFill>
                  <a:srgbClr val="49515F"/>
                </a:solidFill>
                <a:effectLst/>
                <a:latin typeface="Lato" panose="020F0502020204030203" pitchFamily="34" charset="0"/>
              </a:rPr>
              <a:t> (Studies in Inclusive Education, volume 21). </a:t>
            </a:r>
            <a:r>
              <a:rPr lang="en-GB" sz="1100" b="0" i="0" dirty="0" err="1">
                <a:solidFill>
                  <a:srgbClr val="49515F"/>
                </a:solidFill>
                <a:effectLst/>
                <a:latin typeface="Lato" panose="020F0502020204030203" pitchFamily="34" charset="0"/>
              </a:rPr>
              <a:t>doi</a:t>
            </a:r>
            <a:r>
              <a:rPr lang="en-GB" sz="1100" b="0" i="0" dirty="0">
                <a:solidFill>
                  <a:srgbClr val="49515F"/>
                </a:solidFill>
                <a:effectLst/>
                <a:latin typeface="Lato" panose="020F0502020204030203" pitchFamily="34" charset="0"/>
              </a:rPr>
              <a:t>: 10.1007/978-94-6209-344-7.</a:t>
            </a:r>
          </a:p>
          <a:p>
            <a:r>
              <a:rPr lang="en-GB" sz="1100" b="0" i="0" dirty="0">
                <a:solidFill>
                  <a:srgbClr val="49515F"/>
                </a:solidFill>
                <a:effectLst/>
                <a:latin typeface="Lato" panose="020F0502020204030203" pitchFamily="34" charset="0"/>
              </a:rPr>
              <a:t>Bhopal, K. and Alibhai-Brown, Y. (2018) </a:t>
            </a:r>
            <a:r>
              <a:rPr lang="en-GB" sz="1100" b="0" i="1" dirty="0">
                <a:solidFill>
                  <a:srgbClr val="49515F"/>
                </a:solidFill>
                <a:effectLst/>
                <a:latin typeface="Lato" panose="020F0502020204030203" pitchFamily="34" charset="0"/>
              </a:rPr>
              <a:t>White privilege : the myth of a post-racial society</a:t>
            </a:r>
            <a:r>
              <a:rPr lang="en-GB" sz="1100" b="0" i="0" dirty="0">
                <a:solidFill>
                  <a:srgbClr val="49515F"/>
                </a:solidFill>
                <a:effectLst/>
                <a:latin typeface="Lato" panose="020F0502020204030203" pitchFamily="34" charset="0"/>
              </a:rPr>
              <a:t>. Bristol: Policy Press. </a:t>
            </a:r>
          </a:p>
          <a:p>
            <a:r>
              <a:rPr lang="en-GB" sz="1100" b="0" i="0" dirty="0">
                <a:solidFill>
                  <a:srgbClr val="49515F"/>
                </a:solidFill>
                <a:effectLst/>
                <a:latin typeface="Lato" panose="020F0502020204030203" pitchFamily="34" charset="0"/>
              </a:rPr>
              <a:t>Carter, J. </a:t>
            </a:r>
            <a:r>
              <a:rPr lang="en-GB" sz="1100" b="0" i="1" dirty="0">
                <a:solidFill>
                  <a:srgbClr val="49515F"/>
                </a:solidFill>
                <a:effectLst/>
                <a:latin typeface="Lato" panose="020F0502020204030203" pitchFamily="34" charset="0"/>
              </a:rPr>
              <a:t>et al.</a:t>
            </a:r>
            <a:r>
              <a:rPr lang="en-GB" sz="1100" b="0" i="0" dirty="0">
                <a:solidFill>
                  <a:srgbClr val="49515F"/>
                </a:solidFill>
                <a:effectLst/>
                <a:latin typeface="Lato" panose="020F0502020204030203" pitchFamily="34" charset="0"/>
              </a:rPr>
              <a:t> (1999) </a:t>
            </a:r>
            <a:r>
              <a:rPr lang="en-GB" sz="1100" b="0" i="1" dirty="0">
                <a:solidFill>
                  <a:srgbClr val="49515F"/>
                </a:solidFill>
                <a:effectLst/>
                <a:latin typeface="Lato" panose="020F0502020204030203" pitchFamily="34" charset="0"/>
              </a:rPr>
              <a:t>Ethnicity and employment in higher education</a:t>
            </a:r>
            <a:r>
              <a:rPr lang="en-GB" sz="1100" b="0" i="0" dirty="0">
                <a:solidFill>
                  <a:srgbClr val="49515F"/>
                </a:solidFill>
                <a:effectLst/>
                <a:latin typeface="Lato" panose="020F0502020204030203" pitchFamily="34" charset="0"/>
              </a:rPr>
              <a:t>. London: Policy Studies Institute (PSI report, no. 865).</a:t>
            </a:r>
          </a:p>
          <a:p>
            <a:r>
              <a:rPr lang="en-GB" sz="1100" b="0" i="0" dirty="0">
                <a:solidFill>
                  <a:srgbClr val="49515F"/>
                </a:solidFill>
                <a:effectLst/>
                <a:latin typeface="Lato" panose="020F0502020204030203" pitchFamily="34" charset="0"/>
              </a:rPr>
              <a:t>Cooper, K. M., Krieg, A. and Brownell, S. E. (2018) “Who Perceives They Are Smarter? Exploring the Influence of Student Characteristics on Student Academic Self-Concept in Physiology,” </a:t>
            </a:r>
            <a:r>
              <a:rPr lang="en-GB" sz="1100" b="0" i="1" dirty="0">
                <a:solidFill>
                  <a:srgbClr val="49515F"/>
                </a:solidFill>
                <a:effectLst/>
                <a:latin typeface="Lato" panose="020F0502020204030203" pitchFamily="34" charset="0"/>
              </a:rPr>
              <a:t>Advances in physiology education</a:t>
            </a:r>
            <a:r>
              <a:rPr lang="en-GB" sz="1100" b="0" i="0" dirty="0">
                <a:solidFill>
                  <a:srgbClr val="49515F"/>
                </a:solidFill>
                <a:effectLst/>
                <a:latin typeface="Lato" panose="020F0502020204030203" pitchFamily="34" charset="0"/>
              </a:rPr>
              <a:t>, 42(2), pp. 200–208. </a:t>
            </a:r>
            <a:r>
              <a:rPr lang="en-GB" sz="1100" b="0" i="0" dirty="0" err="1">
                <a:solidFill>
                  <a:srgbClr val="49515F"/>
                </a:solidFill>
                <a:effectLst/>
                <a:latin typeface="Lato" panose="020F0502020204030203" pitchFamily="34" charset="0"/>
              </a:rPr>
              <a:t>doi</a:t>
            </a:r>
            <a:r>
              <a:rPr lang="en-GB" sz="1100" b="0" i="0" dirty="0">
                <a:solidFill>
                  <a:srgbClr val="49515F"/>
                </a:solidFill>
                <a:effectLst/>
                <a:latin typeface="Lato" panose="020F0502020204030203" pitchFamily="34" charset="0"/>
              </a:rPr>
              <a:t>: 10.1152/advan.00085.2017.</a:t>
            </a:r>
          </a:p>
          <a:p>
            <a:r>
              <a:rPr lang="en-GB" sz="1100" b="0" dirty="0" err="1">
                <a:solidFill>
                  <a:srgbClr val="49515F"/>
                </a:solidFill>
                <a:latin typeface="Lato" panose="020F0502020204030203" pitchFamily="34" charset="0"/>
              </a:rPr>
              <a:t>Criado</a:t>
            </a:r>
            <a:r>
              <a:rPr lang="en-GB" sz="1100" b="0" dirty="0">
                <a:solidFill>
                  <a:srgbClr val="49515F"/>
                </a:solidFill>
                <a:latin typeface="Lato" panose="020F0502020204030203" pitchFamily="34" charset="0"/>
              </a:rPr>
              <a:t> Perez, C. (2019) </a:t>
            </a:r>
            <a:r>
              <a:rPr lang="en-GB" sz="1100" b="0" i="1" dirty="0">
                <a:solidFill>
                  <a:srgbClr val="49515F"/>
                </a:solidFill>
                <a:latin typeface="Lato" panose="020F0502020204030203" pitchFamily="34" charset="0"/>
              </a:rPr>
              <a:t>Invisible Women: exposing data bias in a world designed by mean. </a:t>
            </a:r>
            <a:r>
              <a:rPr lang="en-GB" sz="1100" b="0" dirty="0">
                <a:solidFill>
                  <a:srgbClr val="49515F"/>
                </a:solidFill>
                <a:latin typeface="Lato" panose="020F0502020204030203" pitchFamily="34" charset="0"/>
              </a:rPr>
              <a:t>London: Penguin Random House.</a:t>
            </a:r>
            <a:endParaRPr lang="en-GB" sz="1100" b="0" i="0" dirty="0">
              <a:solidFill>
                <a:srgbClr val="49515F"/>
              </a:solidFill>
              <a:effectLst/>
              <a:latin typeface="Lato" panose="020F0502020204030203" pitchFamily="34" charset="0"/>
            </a:endParaRPr>
          </a:p>
          <a:p>
            <a:r>
              <a:rPr lang="en-GB" sz="1100" b="0" i="0" dirty="0">
                <a:solidFill>
                  <a:srgbClr val="49515F"/>
                </a:solidFill>
                <a:effectLst/>
                <a:latin typeface="Lato" panose="020F0502020204030203" pitchFamily="34" charset="0"/>
              </a:rPr>
              <a:t>Crimmins, G. (2020) </a:t>
            </a:r>
            <a:r>
              <a:rPr lang="en-GB" sz="1100" b="0" i="1" dirty="0">
                <a:solidFill>
                  <a:srgbClr val="49515F"/>
                </a:solidFill>
                <a:effectLst/>
                <a:latin typeface="Lato" panose="020F0502020204030203" pitchFamily="34" charset="0"/>
              </a:rPr>
              <a:t>Strategies for supporting inclusion and diversity in the academy: higher education, aspiration and inequality</a:t>
            </a:r>
            <a:r>
              <a:rPr lang="en-GB" sz="1100" b="0" i="0" dirty="0">
                <a:solidFill>
                  <a:srgbClr val="49515F"/>
                </a:solidFill>
                <a:effectLst/>
                <a:latin typeface="Lato" panose="020F0502020204030203" pitchFamily="34" charset="0"/>
              </a:rPr>
              <a:t>. Cham: Palgrave Macmillan.</a:t>
            </a:r>
          </a:p>
          <a:p>
            <a:r>
              <a:rPr lang="en-GB" sz="1100" b="0" i="0" dirty="0">
                <a:solidFill>
                  <a:srgbClr val="49515F"/>
                </a:solidFill>
                <a:effectLst/>
                <a:latin typeface="Lato" panose="020F0502020204030203" pitchFamily="34" charset="0"/>
              </a:rPr>
              <a:t>Hastings, R. and Mansell, O. (2015) “Somewhere Over the Rainbow: The Challenges and Opportunities Open to </a:t>
            </a:r>
            <a:r>
              <a:rPr lang="en-GB" sz="1100" b="0" i="0" dirty="0" err="1">
                <a:solidFill>
                  <a:srgbClr val="49515F"/>
                </a:solidFill>
                <a:effectLst/>
                <a:latin typeface="Lato" panose="020F0502020204030203" pitchFamily="34" charset="0"/>
              </a:rPr>
              <a:t>Lgbt</a:t>
            </a:r>
            <a:r>
              <a:rPr lang="en-GB" sz="1100" b="0" i="0" dirty="0">
                <a:solidFill>
                  <a:srgbClr val="49515F"/>
                </a:solidFill>
                <a:effectLst/>
                <a:latin typeface="Lato" panose="020F0502020204030203" pitchFamily="34" charset="0"/>
              </a:rPr>
              <a:t>* Staff,” </a:t>
            </a:r>
            <a:r>
              <a:rPr lang="en-GB" sz="1100" b="0" i="1" dirty="0">
                <a:solidFill>
                  <a:srgbClr val="49515F"/>
                </a:solidFill>
                <a:effectLst/>
                <a:latin typeface="Lato" panose="020F0502020204030203" pitchFamily="34" charset="0"/>
              </a:rPr>
              <a:t>Perspectives: Policy and Practice in Higher Education</a:t>
            </a:r>
            <a:r>
              <a:rPr lang="en-GB" sz="1100" b="0" i="0" dirty="0">
                <a:solidFill>
                  <a:srgbClr val="49515F"/>
                </a:solidFill>
                <a:effectLst/>
                <a:latin typeface="Lato" panose="020F0502020204030203" pitchFamily="34" charset="0"/>
              </a:rPr>
              <a:t>, 19(4), pp. 122–126.</a:t>
            </a:r>
          </a:p>
          <a:p>
            <a:r>
              <a:rPr lang="en-GB" sz="1100" b="0" i="0" dirty="0">
                <a:solidFill>
                  <a:srgbClr val="555555"/>
                </a:solidFill>
                <a:effectLst/>
                <a:latin typeface="robotoregular"/>
              </a:rPr>
              <a:t>Reay, D. (2018) ‘Race and Elite Universities in the UK’ in. </a:t>
            </a:r>
            <a:r>
              <a:rPr lang="en-GB" sz="1100" b="0" i="0" dirty="0" err="1">
                <a:solidFill>
                  <a:srgbClr val="555555"/>
                </a:solidFill>
                <a:effectLst/>
                <a:latin typeface="robotoregular"/>
              </a:rPr>
              <a:t>Arday</a:t>
            </a:r>
            <a:r>
              <a:rPr lang="en-GB" sz="1100" b="0" i="0" dirty="0">
                <a:solidFill>
                  <a:srgbClr val="555555"/>
                </a:solidFill>
                <a:effectLst/>
                <a:latin typeface="robotoregular"/>
              </a:rPr>
              <a:t>, J, &amp; Mirza, HS (eds), Dismantling Race in Higher Education : Racism, Whiteness and Decolonising the Academy, Springer International Publishing AG, Cham. Available from: ProQuest </a:t>
            </a:r>
            <a:r>
              <a:rPr lang="en-GB" sz="1100" b="0" i="0" dirty="0" err="1">
                <a:solidFill>
                  <a:srgbClr val="555555"/>
                </a:solidFill>
                <a:effectLst/>
                <a:latin typeface="robotoregular"/>
              </a:rPr>
              <a:t>Ebook</a:t>
            </a:r>
            <a:r>
              <a:rPr lang="en-GB" sz="1100" b="0" i="0" dirty="0">
                <a:solidFill>
                  <a:srgbClr val="555555"/>
                </a:solidFill>
                <a:effectLst/>
                <a:latin typeface="robotoregular"/>
              </a:rPr>
              <a:t> Central. [26 February 2022].</a:t>
            </a:r>
          </a:p>
          <a:p>
            <a:r>
              <a:rPr lang="en-GB" sz="1100" b="0" dirty="0">
                <a:solidFill>
                  <a:srgbClr val="555555"/>
                </a:solidFill>
                <a:latin typeface="robotoregular"/>
              </a:rPr>
              <a:t>Wing Sue, D (2021) ‘Death by a thousand cuts’  In </a:t>
            </a:r>
            <a:r>
              <a:rPr lang="en-GB" sz="1100" dirty="0">
                <a:hlinkClick r:id="rId2"/>
              </a:rPr>
              <a:t>Microaggressions: Death by a Thousand Cuts - Scientific American</a:t>
            </a:r>
            <a:endParaRPr lang="en-GB" sz="1100" b="0" i="0" dirty="0">
              <a:solidFill>
                <a:srgbClr val="555555"/>
              </a:solidFill>
              <a:effectLst/>
              <a:latin typeface="robotoregular"/>
            </a:endParaRPr>
          </a:p>
          <a:p>
            <a:endParaRPr lang="en-GB" sz="1100" b="0" i="0" dirty="0">
              <a:solidFill>
                <a:srgbClr val="49515F"/>
              </a:solidFill>
              <a:effectLst/>
              <a:latin typeface="Lato" panose="020F0502020204030203" pitchFamily="34" charset="0"/>
            </a:endParaRPr>
          </a:p>
          <a:p>
            <a:endParaRPr lang="en-GB" sz="1100" dirty="0"/>
          </a:p>
        </p:txBody>
      </p:sp>
    </p:spTree>
    <p:extLst>
      <p:ext uri="{BB962C8B-B14F-4D97-AF65-F5344CB8AC3E}">
        <p14:creationId xmlns:p14="http://schemas.microsoft.com/office/powerpoint/2010/main" val="418273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1525301" y="1995467"/>
            <a:ext cx="9141397" cy="615553"/>
          </a:xfrm>
        </p:spPr>
        <p:txBody>
          <a:bodyPr/>
          <a:lstStyle/>
          <a:p>
            <a:r>
              <a:rPr lang="en-US"/>
              <a:t>Questions </a:t>
            </a:r>
            <a:r>
              <a:rPr lang="en-US">
                <a:solidFill>
                  <a:schemeClr val="accent6">
                    <a:lumMod val="60000"/>
                    <a:lumOff val="40000"/>
                  </a:schemeClr>
                </a:solidFill>
              </a:rPr>
              <a:t>&amp;</a:t>
            </a:r>
            <a:r>
              <a:rPr lang="en-US"/>
              <a:t> answers</a:t>
            </a:r>
          </a:p>
        </p:txBody>
      </p:sp>
      <p:sp>
        <p:nvSpPr>
          <p:cNvPr id="7" name="Text Placeholder 6">
            <a:extLst>
              <a:ext uri="{FF2B5EF4-FFF2-40B4-BE49-F238E27FC236}">
                <a16:creationId xmlns:a16="http://schemas.microsoft.com/office/drawing/2014/main" id="{C3BC92DE-1779-4A44-AED9-0261C2497DD9}"/>
              </a:ext>
            </a:extLst>
          </p:cNvPr>
          <p:cNvSpPr>
            <a:spLocks noGrp="1"/>
          </p:cNvSpPr>
          <p:nvPr>
            <p:ph type="body" sz="quarter" idx="12"/>
          </p:nvPr>
        </p:nvSpPr>
        <p:spPr>
          <a:xfrm>
            <a:off x="2196307" y="3260705"/>
            <a:ext cx="7799387" cy="1534757"/>
          </a:xfrm>
        </p:spPr>
        <p:txBody>
          <a:bodyPr/>
          <a:lstStyle/>
          <a:p>
            <a:endParaRPr lang="en-US" altLang="en-US"/>
          </a:p>
          <a:p>
            <a:endParaRPr lang="en-US"/>
          </a:p>
        </p:txBody>
      </p:sp>
    </p:spTree>
    <p:extLst>
      <p:ext uri="{BB962C8B-B14F-4D97-AF65-F5344CB8AC3E}">
        <p14:creationId xmlns:p14="http://schemas.microsoft.com/office/powerpoint/2010/main" val="5767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3C33D-2069-4C42-A1B1-4E0B4C9C6BA1}"/>
              </a:ext>
            </a:extLst>
          </p:cNvPr>
          <p:cNvSpPr>
            <a:spLocks noGrp="1"/>
          </p:cNvSpPr>
          <p:nvPr>
            <p:ph type="title"/>
          </p:nvPr>
        </p:nvSpPr>
        <p:spPr/>
        <p:txBody>
          <a:bodyPr/>
          <a:lstStyle/>
          <a:p>
            <a:r>
              <a:rPr lang="en-GB" dirty="0"/>
              <a:t>Questions for discussion</a:t>
            </a:r>
          </a:p>
        </p:txBody>
      </p:sp>
      <p:sp>
        <p:nvSpPr>
          <p:cNvPr id="3" name="Text Placeholder 2">
            <a:extLst>
              <a:ext uri="{FF2B5EF4-FFF2-40B4-BE49-F238E27FC236}">
                <a16:creationId xmlns:a16="http://schemas.microsoft.com/office/drawing/2014/main" id="{CD8E9994-5426-459F-95A3-8DBBCD95F4B3}"/>
              </a:ext>
            </a:extLst>
          </p:cNvPr>
          <p:cNvSpPr>
            <a:spLocks noGrp="1"/>
          </p:cNvSpPr>
          <p:nvPr>
            <p:ph type="body" sz="quarter" idx="11"/>
          </p:nvPr>
        </p:nvSpPr>
        <p:spPr>
          <a:xfrm>
            <a:off x="762000" y="1602557"/>
            <a:ext cx="6477000" cy="4025246"/>
          </a:xfrm>
        </p:spPr>
        <p:txBody>
          <a:bodyPr/>
          <a:lstStyle/>
          <a:p>
            <a:r>
              <a:rPr lang="en-GB" dirty="0"/>
              <a:t>What role do managers have in creating inclusive spaces?</a:t>
            </a:r>
          </a:p>
          <a:p>
            <a:endParaRPr lang="en-GB" dirty="0"/>
          </a:p>
          <a:p>
            <a:r>
              <a:rPr lang="en-GB" dirty="0"/>
              <a:t>What barriers have you experienced to creating inclusive spaces? (could be personal or organisational)</a:t>
            </a:r>
          </a:p>
          <a:p>
            <a:endParaRPr lang="en-GB" dirty="0"/>
          </a:p>
          <a:p>
            <a:r>
              <a:rPr lang="en-GB" dirty="0"/>
              <a:t>Have you considered or are aware of policies/ processes that are not tailored to particular groups?</a:t>
            </a:r>
          </a:p>
          <a:p>
            <a:endParaRPr lang="en-GB" dirty="0"/>
          </a:p>
          <a:p>
            <a:r>
              <a:rPr lang="en-GB" dirty="0"/>
              <a:t>What if any barriers have you personally experienced that have affected your confidence or progression?</a:t>
            </a:r>
          </a:p>
          <a:p>
            <a:endParaRPr lang="en-GB" dirty="0"/>
          </a:p>
          <a:p>
            <a:r>
              <a:rPr lang="en-GB" dirty="0"/>
              <a:t>How can we decrease the emotional labour on minority and marginalised staff?</a:t>
            </a:r>
          </a:p>
        </p:txBody>
      </p:sp>
    </p:spTree>
    <p:extLst>
      <p:ext uri="{BB962C8B-B14F-4D97-AF65-F5344CB8AC3E}">
        <p14:creationId xmlns:p14="http://schemas.microsoft.com/office/powerpoint/2010/main" val="428389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a:xfrm>
            <a:off x="762000" y="715961"/>
            <a:ext cx="6477000" cy="1189038"/>
          </a:xfrm>
        </p:spPr>
        <p:txBody>
          <a:bodyPr/>
          <a:lstStyle/>
          <a:p>
            <a:r>
              <a:rPr lang="en-US"/>
              <a:t>Bristol Medical School –</a:t>
            </a:r>
            <a:br>
              <a:rPr lang="en-US"/>
            </a:br>
            <a:r>
              <a:rPr lang="en-US"/>
              <a:t>Context</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2000" y="1904999"/>
            <a:ext cx="6477000" cy="4062167"/>
          </a:xfrm>
        </p:spPr>
        <p:txBody>
          <a:bodyPr/>
          <a:lstStyle/>
          <a:p>
            <a:r>
              <a:rPr lang="en-US" altLang="en-US" dirty="0"/>
              <a:t>University</a:t>
            </a:r>
          </a:p>
          <a:p>
            <a:pPr lvl="1">
              <a:buFont typeface="Wingdings" panose="05000000000000000000" pitchFamily="2" charset="2"/>
              <a:buChar char="Ø"/>
            </a:pPr>
            <a:r>
              <a:rPr lang="en-US" dirty="0"/>
              <a:t>Russell Group, research intensive university</a:t>
            </a:r>
          </a:p>
          <a:p>
            <a:pPr lvl="1">
              <a:buFont typeface="Wingdings" panose="05000000000000000000" pitchFamily="2" charset="2"/>
              <a:buChar char="Ø"/>
            </a:pPr>
            <a:r>
              <a:rPr lang="en-US" altLang="en-US" dirty="0"/>
              <a:t>Around 30,000 students, 7,000 staff</a:t>
            </a:r>
          </a:p>
          <a:p>
            <a:r>
              <a:rPr lang="en-US" altLang="en-US" dirty="0"/>
              <a:t>Medical School</a:t>
            </a:r>
          </a:p>
          <a:p>
            <a:pPr lvl="1">
              <a:buFont typeface="Wingdings" panose="05000000000000000000" pitchFamily="2" charset="2"/>
              <a:buChar char="Ø"/>
            </a:pPr>
            <a:r>
              <a:rPr lang="en-US" altLang="en-US" dirty="0"/>
              <a:t>Largest School in University of Bristol </a:t>
            </a:r>
            <a:r>
              <a:rPr lang="en-US" altLang="en-US" dirty="0" err="1"/>
              <a:t>UoB</a:t>
            </a:r>
            <a:r>
              <a:rPr lang="en-US" altLang="en-US" dirty="0"/>
              <a:t> around 2500 students over 1000 members of staff.</a:t>
            </a:r>
          </a:p>
          <a:p>
            <a:pPr lvl="1">
              <a:buFont typeface="Wingdings" panose="05000000000000000000" pitchFamily="2" charset="2"/>
              <a:buChar char="Ø"/>
            </a:pPr>
            <a:r>
              <a:rPr lang="en-US" altLang="en-US" dirty="0"/>
              <a:t>Majority of staff are on research funding</a:t>
            </a:r>
          </a:p>
          <a:p>
            <a:pPr lvl="1">
              <a:buFont typeface="Wingdings" panose="05000000000000000000" pitchFamily="2" charset="2"/>
              <a:buChar char="Ø"/>
            </a:pPr>
            <a:r>
              <a:rPr lang="en-US" altLang="en-US" dirty="0"/>
              <a:t>Around 400 Professional Services staff – admin, technical, trialists, data managers, research managers.</a:t>
            </a:r>
          </a:p>
          <a:p>
            <a:pPr lvl="1">
              <a:buFont typeface="Wingdings" panose="05000000000000000000" pitchFamily="2" charset="2"/>
              <a:buChar char="Ø"/>
            </a:pPr>
            <a:r>
              <a:rPr lang="en-US" altLang="en-US" dirty="0"/>
              <a:t>Equality, Diversity and Inclusion EDI Committee and Medical Anti-Racism Taskforce MART.</a:t>
            </a:r>
          </a:p>
          <a:p>
            <a:pPr lvl="1"/>
            <a:endParaRPr lang="en-US" altLang="en-US" dirty="0"/>
          </a:p>
          <a:p>
            <a:pPr lvl="1"/>
            <a:endParaRPr lang="en-US" dirty="0"/>
          </a:p>
        </p:txBody>
      </p:sp>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3F81-D918-468B-AAA1-3CD8455DC9BD}"/>
              </a:ext>
            </a:extLst>
          </p:cNvPr>
          <p:cNvSpPr>
            <a:spLocks noGrp="1"/>
          </p:cNvSpPr>
          <p:nvPr>
            <p:ph type="title"/>
          </p:nvPr>
        </p:nvSpPr>
        <p:spPr>
          <a:xfrm>
            <a:off x="721360" y="543244"/>
            <a:ext cx="10591800" cy="646332"/>
          </a:xfrm>
        </p:spPr>
        <p:txBody>
          <a:bodyPr/>
          <a:lstStyle/>
          <a:p>
            <a:r>
              <a:rPr lang="en-GB" dirty="0"/>
              <a:t>Cultural Review – Why do it?</a:t>
            </a:r>
          </a:p>
        </p:txBody>
      </p:sp>
      <p:sp>
        <p:nvSpPr>
          <p:cNvPr id="8" name="TextBox 7">
            <a:extLst>
              <a:ext uri="{FF2B5EF4-FFF2-40B4-BE49-F238E27FC236}">
                <a16:creationId xmlns:a16="http://schemas.microsoft.com/office/drawing/2014/main" id="{6A758AC6-EA34-489D-9932-8F5E0576BFE0}"/>
              </a:ext>
            </a:extLst>
          </p:cNvPr>
          <p:cNvSpPr txBox="1"/>
          <p:nvPr/>
        </p:nvSpPr>
        <p:spPr>
          <a:xfrm>
            <a:off x="3048000" y="2634937"/>
            <a:ext cx="6096000" cy="1588127"/>
          </a:xfrm>
          <a:prstGeom prst="rect">
            <a:avLst/>
          </a:prstGeom>
          <a:noFill/>
        </p:spPr>
        <p:txBody>
          <a:bodyPr wrap="square">
            <a:spAutoFit/>
          </a:bodyPr>
          <a:lstStyle/>
          <a:p>
            <a:pPr marL="285750" indent="-285750" algn="l">
              <a:lnSpc>
                <a:spcPct val="90000"/>
              </a:lnSpc>
              <a:buFont typeface="Wingdings" panose="05000000000000000000" pitchFamily="2" charset="2"/>
              <a:buChar char="Ø"/>
            </a:pPr>
            <a:r>
              <a:rPr lang="en-GB" sz="1800" b="1" dirty="0"/>
              <a:t>Bringing in staff from diverse backgrounds, wanted to ensure they feel welcome and stay with us. “Growing diversity within the field of HE, rather than producing a more inclusive higher education, has resulted in a segregation and increasingly polarised system” Reay (2017) p121</a:t>
            </a:r>
          </a:p>
        </p:txBody>
      </p:sp>
      <p:sp>
        <p:nvSpPr>
          <p:cNvPr id="9" name="TextBox 8">
            <a:extLst>
              <a:ext uri="{FF2B5EF4-FFF2-40B4-BE49-F238E27FC236}">
                <a16:creationId xmlns:a16="http://schemas.microsoft.com/office/drawing/2014/main" id="{C171F04C-B9E7-469D-9747-07B1BE945B22}"/>
              </a:ext>
            </a:extLst>
          </p:cNvPr>
          <p:cNvSpPr txBox="1"/>
          <p:nvPr/>
        </p:nvSpPr>
        <p:spPr>
          <a:xfrm>
            <a:off x="985520" y="1189576"/>
            <a:ext cx="9682480" cy="5355312"/>
          </a:xfrm>
          <a:prstGeom prst="rect">
            <a:avLst/>
          </a:prstGeom>
          <a:noFill/>
        </p:spPr>
        <p:txBody>
          <a:bodyPr wrap="square" rtlCol="0">
            <a:spAutoFit/>
          </a:bodyPr>
          <a:lstStyle/>
          <a:p>
            <a:r>
              <a:rPr lang="en-GB" sz="1800" b="1" dirty="0">
                <a:solidFill>
                  <a:schemeClr val="bg1"/>
                </a:solidFill>
              </a:rPr>
              <a:t>1. Bringing in staff from diverse backgrounds, wanted to ensure they feel welcome and stay with us. Literature suggests minority staff often feel excluded.</a:t>
            </a:r>
          </a:p>
          <a:p>
            <a:endParaRPr lang="en-GB" b="1" dirty="0">
              <a:solidFill>
                <a:schemeClr val="bg1"/>
              </a:solidFill>
            </a:endParaRPr>
          </a:p>
          <a:p>
            <a:pPr lvl="1"/>
            <a:r>
              <a:rPr lang="en-GB" b="1" dirty="0">
                <a:solidFill>
                  <a:schemeClr val="bg1"/>
                </a:solidFill>
              </a:rPr>
              <a:t>“Growing diversity within the field of HE, rather than producing a more inclusive higher education, has resulted in a segregation and increasingly polarised system” Reay (2017) p121</a:t>
            </a:r>
          </a:p>
          <a:p>
            <a:endParaRPr lang="en-GB" b="1" dirty="0">
              <a:solidFill>
                <a:schemeClr val="bg1"/>
              </a:solidFill>
            </a:endParaRPr>
          </a:p>
          <a:p>
            <a:r>
              <a:rPr lang="en-GB" b="1" dirty="0">
                <a:solidFill>
                  <a:schemeClr val="bg1"/>
                </a:solidFill>
              </a:rPr>
              <a:t>2. Medical Anti-Racism Group MART opened up opportunity to have honest and open conversations about race, opened a new way of thinking about inclusion, wanted to explore this:</a:t>
            </a:r>
            <a:endParaRPr lang="en-GB" sz="1800" b="1" dirty="0">
              <a:solidFill>
                <a:schemeClr val="bg1"/>
              </a:solidFill>
            </a:endParaRPr>
          </a:p>
          <a:p>
            <a:endParaRPr lang="en-GB" dirty="0">
              <a:solidFill>
                <a:schemeClr val="bg1"/>
              </a:solidFill>
            </a:endParaRPr>
          </a:p>
          <a:p>
            <a:pPr lvl="1"/>
            <a:r>
              <a:rPr lang="en-GB" b="1" i="1" dirty="0">
                <a:solidFill>
                  <a:schemeClr val="bg1"/>
                </a:solidFill>
                <a:ea typeface="DengXian" panose="02010600030101010101" pitchFamily="2" charset="-122"/>
                <a:cs typeface="Times New Roman" panose="02020603050405020304" pitchFamily="18" charset="0"/>
              </a:rPr>
              <a:t>“</a:t>
            </a:r>
            <a:r>
              <a:rPr lang="en-GB" b="1" i="1" dirty="0">
                <a:solidFill>
                  <a:schemeClr val="bg1"/>
                </a:solidFill>
                <a:effectLst/>
                <a:ea typeface="DengXian" panose="02010600030101010101" pitchFamily="2" charset="-122"/>
                <a:cs typeface="Times New Roman" panose="02020603050405020304" pitchFamily="18" charset="0"/>
              </a:rPr>
              <a:t>It’s been really interesting because setting up these groups and the [EDI]  has opened up, especially for me a whole new way of looking at things.  Actually, making you see it from someone else's point of view. It's been amazing” Quote from interview, Cultural Review.</a:t>
            </a:r>
          </a:p>
          <a:p>
            <a:endParaRPr lang="en-GB" b="1" i="1" dirty="0">
              <a:solidFill>
                <a:schemeClr val="bg1"/>
              </a:solidFill>
              <a:ea typeface="DengXian" panose="02010600030101010101" pitchFamily="2" charset="-122"/>
              <a:cs typeface="Times New Roman" panose="02020603050405020304" pitchFamily="18" charset="0"/>
            </a:endParaRPr>
          </a:p>
          <a:p>
            <a:r>
              <a:rPr lang="en-GB" sz="1800" b="1" dirty="0">
                <a:solidFill>
                  <a:schemeClr val="bg1"/>
                </a:solidFill>
                <a:effectLst/>
                <a:ea typeface="DengXian" panose="02010600030101010101" pitchFamily="2" charset="-122"/>
                <a:cs typeface="Times New Roman" panose="02020603050405020304" pitchFamily="18" charset="0"/>
              </a:rPr>
              <a:t>3. Wanted to do something focussed on Professional Services</a:t>
            </a:r>
          </a:p>
          <a:p>
            <a:endParaRPr lang="en-GB" sz="1800" b="1" i="1" dirty="0">
              <a:solidFill>
                <a:schemeClr val="bg1"/>
              </a:solidFill>
            </a:endParaRPr>
          </a:p>
          <a:p>
            <a:endParaRPr lang="en-GB" dirty="0"/>
          </a:p>
        </p:txBody>
      </p:sp>
    </p:spTree>
    <p:extLst>
      <p:ext uri="{BB962C8B-B14F-4D97-AF65-F5344CB8AC3E}">
        <p14:creationId xmlns:p14="http://schemas.microsoft.com/office/powerpoint/2010/main" val="453595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94654-0C34-4A53-A10A-9737CBAC86B9}"/>
              </a:ext>
            </a:extLst>
          </p:cNvPr>
          <p:cNvSpPr>
            <a:spLocks noGrp="1"/>
          </p:cNvSpPr>
          <p:nvPr>
            <p:ph type="title"/>
          </p:nvPr>
        </p:nvSpPr>
        <p:spPr>
          <a:xfrm>
            <a:off x="876693" y="590873"/>
            <a:ext cx="9629749" cy="615553"/>
          </a:xfrm>
        </p:spPr>
        <p:txBody>
          <a:bodyPr anchor="t">
            <a:normAutofit/>
          </a:bodyPr>
          <a:lstStyle/>
          <a:p>
            <a:pPr algn="l"/>
            <a:r>
              <a:rPr lang="en-GB" dirty="0">
                <a:solidFill>
                  <a:srgbClr val="C00000"/>
                </a:solidFill>
              </a:rPr>
              <a:t>Cultural Review - Methodology</a:t>
            </a:r>
          </a:p>
        </p:txBody>
      </p:sp>
      <p:sp>
        <p:nvSpPr>
          <p:cNvPr id="3" name="Text Placeholder 2">
            <a:extLst>
              <a:ext uri="{FF2B5EF4-FFF2-40B4-BE49-F238E27FC236}">
                <a16:creationId xmlns:a16="http://schemas.microsoft.com/office/drawing/2014/main" id="{4BE7050B-C070-4B80-99D1-26686E9B1AA6}"/>
              </a:ext>
            </a:extLst>
          </p:cNvPr>
          <p:cNvSpPr>
            <a:spLocks noGrp="1"/>
          </p:cNvSpPr>
          <p:nvPr>
            <p:ph type="body" sz="quarter" idx="12"/>
          </p:nvPr>
        </p:nvSpPr>
        <p:spPr>
          <a:xfrm>
            <a:off x="876693" y="1423447"/>
            <a:ext cx="10030119" cy="4204355"/>
          </a:xfrm>
        </p:spPr>
        <p:txBody>
          <a:bodyPr>
            <a:normAutofit lnSpcReduction="10000"/>
          </a:bodyPr>
          <a:lstStyle/>
          <a:p>
            <a:pPr marL="285750" indent="-285750" algn="l">
              <a:lnSpc>
                <a:spcPct val="90000"/>
              </a:lnSpc>
              <a:buFont typeface="Wingdings" panose="05000000000000000000" pitchFamily="2" charset="2"/>
              <a:buChar char="Ø"/>
            </a:pPr>
            <a:r>
              <a:rPr lang="en-GB" sz="1600" b="1" dirty="0"/>
              <a:t>Invited staff to discuss inclusion in their team meetings and complete padlet.</a:t>
            </a:r>
          </a:p>
          <a:p>
            <a:pPr marL="285750" indent="-285750" algn="l">
              <a:lnSpc>
                <a:spcPct val="90000"/>
              </a:lnSpc>
              <a:buFont typeface="Wingdings" panose="05000000000000000000" pitchFamily="2" charset="2"/>
              <a:buChar char="Ø"/>
            </a:pPr>
            <a:r>
              <a:rPr lang="en-GB" sz="1600" b="1" dirty="0"/>
              <a:t>Sent Padlet around to all Prof Services staff. </a:t>
            </a:r>
            <a:r>
              <a:rPr lang="en-GB" sz="1600" b="1" dirty="0" err="1"/>
              <a:t>Approx</a:t>
            </a:r>
            <a:r>
              <a:rPr lang="en-GB" sz="1600" b="1" dirty="0"/>
              <a:t> 80 responses.</a:t>
            </a:r>
          </a:p>
          <a:p>
            <a:pPr marL="285750" indent="-285750" algn="l">
              <a:lnSpc>
                <a:spcPct val="90000"/>
              </a:lnSpc>
              <a:buFont typeface="Wingdings" panose="05000000000000000000" pitchFamily="2" charset="2"/>
              <a:buChar char="Ø"/>
            </a:pPr>
            <a:r>
              <a:rPr lang="en-GB" sz="1600" b="1" dirty="0"/>
              <a:t>Imogen </a:t>
            </a:r>
            <a:r>
              <a:rPr lang="en-GB" sz="1600" b="1" dirty="0" err="1"/>
              <a:t>Debbonaire</a:t>
            </a:r>
            <a:r>
              <a:rPr lang="en-GB" sz="1600" b="1" dirty="0"/>
              <a:t> and I, presented early findings and ran workshops with AUA members and </a:t>
            </a:r>
            <a:r>
              <a:rPr lang="en-GB" sz="1600" b="1" dirty="0" err="1"/>
              <a:t>UoB</a:t>
            </a:r>
            <a:r>
              <a:rPr lang="en-GB" sz="1600" b="1" dirty="0"/>
              <a:t> staff.</a:t>
            </a:r>
          </a:p>
          <a:p>
            <a:pPr algn="l">
              <a:lnSpc>
                <a:spcPct val="90000"/>
              </a:lnSpc>
            </a:pPr>
            <a:endParaRPr lang="en-GB" sz="1600" b="1" dirty="0"/>
          </a:p>
          <a:p>
            <a:pPr marL="285750" indent="-285750" algn="l">
              <a:lnSpc>
                <a:spcPct val="90000"/>
              </a:lnSpc>
              <a:buFont typeface="Wingdings" panose="05000000000000000000" pitchFamily="2" charset="2"/>
              <a:buChar char="Ø"/>
            </a:pPr>
            <a:r>
              <a:rPr lang="en-GB" sz="1600" b="1" dirty="0"/>
              <a:t>Invited all Professional Services staff involved in Equality, Diversity and Inclusion and Medical Anti-Racism Taskforce activities to be interviewed. Conducted 5 interviews.</a:t>
            </a:r>
          </a:p>
          <a:p>
            <a:pPr algn="l">
              <a:lnSpc>
                <a:spcPct val="90000"/>
              </a:lnSpc>
            </a:pPr>
            <a:endParaRPr lang="en-GB" sz="1600" b="1" dirty="0"/>
          </a:p>
          <a:p>
            <a:pPr marL="285750" indent="-285750" algn="l">
              <a:lnSpc>
                <a:spcPct val="90000"/>
              </a:lnSpc>
              <a:buFont typeface="Wingdings" panose="05000000000000000000" pitchFamily="2" charset="2"/>
              <a:buChar char="§"/>
            </a:pPr>
            <a:r>
              <a:rPr lang="en-GB" sz="1600" b="1" dirty="0">
                <a:ea typeface="Times New Roman" panose="02020603050405020304" pitchFamily="18" charset="0"/>
                <a:cs typeface="Calibri" panose="020F0502020204030204" pitchFamily="34" charset="0"/>
              </a:rPr>
              <a:t>What does inclusion in the workplace look like to you? </a:t>
            </a:r>
            <a:r>
              <a:rPr lang="en-GB" sz="1600" b="1" dirty="0">
                <a:effectLst/>
                <a:ea typeface="Times New Roman" panose="02020603050405020304" pitchFamily="18" charset="0"/>
                <a:cs typeface="Calibri" panose="020F0502020204030204" pitchFamily="34" charset="0"/>
              </a:rPr>
              <a:t> </a:t>
            </a:r>
            <a:endParaRPr lang="en-GB" sz="1600" b="1" dirty="0">
              <a:effectLst/>
              <a:ea typeface="Times New Roman" panose="02020603050405020304" pitchFamily="18" charset="0"/>
              <a:cs typeface="Segoe UI" panose="020B0502040204020203" pitchFamily="34" charset="0"/>
            </a:endParaRPr>
          </a:p>
          <a:p>
            <a:pPr marL="342900" lvl="0" indent="-342900" algn="l">
              <a:buFont typeface="Wingdings" panose="05000000000000000000" pitchFamily="2" charset="2"/>
              <a:buChar char="§"/>
            </a:pPr>
            <a:r>
              <a:rPr lang="en-GB" sz="1600" b="1" dirty="0">
                <a:effectLst/>
                <a:ea typeface="Times New Roman" panose="02020603050405020304" pitchFamily="18" charset="0"/>
                <a:cs typeface="Calibri" panose="020F0502020204030204" pitchFamily="34" charset="0"/>
              </a:rPr>
              <a:t>When (if ever) have you felt excluded in the workplace? </a:t>
            </a:r>
            <a:endParaRPr lang="en-GB" sz="1600" b="1" dirty="0">
              <a:effectLst/>
              <a:ea typeface="Times New Roman" panose="02020603050405020304" pitchFamily="18" charset="0"/>
              <a:cs typeface="Segoe UI" panose="020B0502040204020203" pitchFamily="34" charset="0"/>
            </a:endParaRPr>
          </a:p>
          <a:p>
            <a:pPr lvl="1">
              <a:buFont typeface="Wingdings" panose="05000000000000000000" pitchFamily="2" charset="2"/>
              <a:buChar char="§"/>
            </a:pPr>
            <a:r>
              <a:rPr lang="en-GB" sz="1600" b="1" dirty="0">
                <a:effectLst/>
                <a:ea typeface="Times New Roman" panose="02020603050405020304" pitchFamily="18" charset="0"/>
                <a:cs typeface="Calibri" panose="020F0502020204030204" pitchFamily="34" charset="0"/>
              </a:rPr>
              <a:t>Did you feel able to discuss this with anyone? (Did you know where you could report this? - If unacceptable behaviour)</a:t>
            </a:r>
            <a:endParaRPr lang="en-GB" sz="1600" b="1" dirty="0">
              <a:effectLst/>
              <a:ea typeface="Calibri" panose="020F0502020204030204" pitchFamily="34" charset="0"/>
            </a:endParaRPr>
          </a:p>
          <a:p>
            <a:pPr marL="342900" lvl="0" indent="-342900" algn="l">
              <a:buFont typeface="Wingdings" panose="05000000000000000000" pitchFamily="2" charset="2"/>
              <a:buChar char="§"/>
            </a:pPr>
            <a:r>
              <a:rPr lang="en-GB" sz="1600" b="1" dirty="0">
                <a:effectLst/>
                <a:ea typeface="Times New Roman" panose="02020603050405020304" pitchFamily="18" charset="0"/>
                <a:cs typeface="Calibri" panose="020F0502020204030204" pitchFamily="34" charset="0"/>
              </a:rPr>
              <a:t>How would you like the </a:t>
            </a:r>
            <a:r>
              <a:rPr lang="en-GB" sz="1600" b="1" dirty="0">
                <a:ea typeface="Times New Roman" panose="02020603050405020304" pitchFamily="18" charset="0"/>
                <a:cs typeface="Calibri" panose="020F0502020204030204" pitchFamily="34" charset="0"/>
              </a:rPr>
              <a:t>Medical </a:t>
            </a:r>
            <a:r>
              <a:rPr lang="en-GB" sz="1600" b="1" dirty="0">
                <a:effectLst/>
                <a:ea typeface="Times New Roman" panose="02020603050405020304" pitchFamily="18" charset="0"/>
                <a:cs typeface="Calibri" panose="020F0502020204030204" pitchFamily="34" charset="0"/>
              </a:rPr>
              <a:t>School to increase/improve inclusivity?</a:t>
            </a:r>
            <a:endParaRPr lang="en-GB" sz="1600" b="1" dirty="0">
              <a:effectLst/>
              <a:ea typeface="Calibri" panose="020F0502020204030204" pitchFamily="34" charset="0"/>
            </a:endParaRPr>
          </a:p>
          <a:p>
            <a:pPr marL="342900" lvl="0" indent="-342900" algn="l">
              <a:buFont typeface="Wingdings" panose="05000000000000000000" pitchFamily="2" charset="2"/>
              <a:buChar char="§"/>
            </a:pPr>
            <a:r>
              <a:rPr lang="en-GB" sz="1600" b="1" dirty="0">
                <a:effectLst/>
                <a:ea typeface="Times New Roman" panose="02020603050405020304" pitchFamily="18" charset="0"/>
                <a:cs typeface="Calibri" panose="020F0502020204030204" pitchFamily="34" charset="0"/>
              </a:rPr>
              <a:t>Do you think the culture of the Medical School is inclusive, and why?</a:t>
            </a:r>
            <a:endParaRPr lang="en-GB" sz="1600" b="1" dirty="0">
              <a:effectLst/>
              <a:ea typeface="Calibri" panose="020F0502020204030204" pitchFamily="34" charset="0"/>
            </a:endParaRPr>
          </a:p>
          <a:p>
            <a:pPr marL="342900" lvl="0" indent="-342900" algn="l">
              <a:buFont typeface="Wingdings" panose="05000000000000000000" pitchFamily="2" charset="2"/>
              <a:buChar char="§"/>
            </a:pPr>
            <a:r>
              <a:rPr lang="en-GB" sz="1600" b="1" dirty="0">
                <a:effectLst/>
                <a:ea typeface="Times New Roman" panose="02020603050405020304" pitchFamily="18" charset="0"/>
                <a:cs typeface="Calibri" panose="020F0502020204030204" pitchFamily="34" charset="0"/>
              </a:rPr>
              <a:t>What challenges have you faced surrounding inclusion or exclusion in the workplace? </a:t>
            </a:r>
            <a:endParaRPr lang="en-GB" sz="1600" b="1" dirty="0">
              <a:effectLst/>
              <a:ea typeface="Calibri" panose="020F0502020204030204" pitchFamily="34" charset="0"/>
            </a:endParaRPr>
          </a:p>
          <a:p>
            <a:pPr marL="342900" lvl="0" indent="-342900" algn="l">
              <a:buFont typeface="Wingdings" panose="05000000000000000000" pitchFamily="2" charset="2"/>
              <a:buChar char="§"/>
            </a:pPr>
            <a:r>
              <a:rPr lang="en-GB" sz="1600" b="1" dirty="0">
                <a:effectLst/>
                <a:ea typeface="Times New Roman" panose="02020603050405020304" pitchFamily="18" charset="0"/>
                <a:cs typeface="Calibri" panose="020F0502020204030204" pitchFamily="34" charset="0"/>
              </a:rPr>
              <a:t>How does the Medical School make you feel included? </a:t>
            </a:r>
            <a:endParaRPr lang="en-GB" sz="1600" b="1" dirty="0">
              <a:effectLst/>
              <a:ea typeface="Calibri" panose="020F0502020204030204" pitchFamily="34" charset="0"/>
            </a:endParaRPr>
          </a:p>
          <a:p>
            <a:pPr marL="342900" lvl="0" indent="-342900" algn="l">
              <a:buFont typeface="Wingdings" panose="05000000000000000000" pitchFamily="2" charset="2"/>
              <a:buChar char="§"/>
            </a:pPr>
            <a:r>
              <a:rPr lang="en-GB" sz="1600" b="1" dirty="0">
                <a:effectLst/>
                <a:ea typeface="Times New Roman" panose="02020603050405020304" pitchFamily="18" charset="0"/>
                <a:cs typeface="Calibri" panose="020F0502020204030204" pitchFamily="34" charset="0"/>
              </a:rPr>
              <a:t>What are actions/commitments that you have seen other workplaces or departments make that you’d like to see the Medical School implement to help you feel included? </a:t>
            </a:r>
            <a:endParaRPr lang="en-GB" sz="1600" b="1" dirty="0">
              <a:effectLst/>
              <a:ea typeface="Calibri" panose="020F0502020204030204" pitchFamily="34" charset="0"/>
            </a:endParaRPr>
          </a:p>
          <a:p>
            <a:pPr marL="342900" lvl="0" indent="-342900" algn="l">
              <a:buFont typeface="Wingdings" panose="05000000000000000000" pitchFamily="2" charset="2"/>
              <a:buChar char="§"/>
            </a:pPr>
            <a:r>
              <a:rPr lang="en-GB" sz="1600" b="1" dirty="0">
                <a:effectLst/>
                <a:ea typeface="Times New Roman" panose="02020603050405020304" pitchFamily="18" charset="0"/>
                <a:cs typeface="Calibri" panose="020F0502020204030204" pitchFamily="34" charset="0"/>
              </a:rPr>
              <a:t>Where do you think the university is lacking/excelling in its approach to inclusion and diversity?</a:t>
            </a:r>
          </a:p>
          <a:p>
            <a:pPr lvl="0" algn="l"/>
            <a:endParaRPr lang="en-GB" sz="1600" b="1" dirty="0">
              <a:effectLst/>
              <a:ea typeface="Calibri" panose="020F0502020204030204" pitchFamily="34" charset="0"/>
            </a:endParaRPr>
          </a:p>
          <a:p>
            <a:pPr algn="l">
              <a:lnSpc>
                <a:spcPct val="90000"/>
              </a:lnSpc>
            </a:pPr>
            <a:endParaRPr lang="en-GB" sz="1400" b="1" dirty="0"/>
          </a:p>
          <a:p>
            <a:pPr>
              <a:lnSpc>
                <a:spcPct val="90000"/>
              </a:lnSpc>
            </a:pPr>
            <a:endParaRPr lang="en-GB" sz="1500" dirty="0"/>
          </a:p>
        </p:txBody>
      </p:sp>
    </p:spTree>
    <p:extLst>
      <p:ext uri="{BB962C8B-B14F-4D97-AF65-F5344CB8AC3E}">
        <p14:creationId xmlns:p14="http://schemas.microsoft.com/office/powerpoint/2010/main" val="120292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E564D-3990-4483-91D3-42E8163E7B09}"/>
              </a:ext>
            </a:extLst>
          </p:cNvPr>
          <p:cNvSpPr>
            <a:spLocks noGrp="1"/>
          </p:cNvSpPr>
          <p:nvPr>
            <p:ph type="title"/>
          </p:nvPr>
        </p:nvSpPr>
        <p:spPr>
          <a:xfrm>
            <a:off x="762000" y="715963"/>
            <a:ext cx="9550924" cy="1189038"/>
          </a:xfrm>
        </p:spPr>
        <p:txBody>
          <a:bodyPr/>
          <a:lstStyle/>
          <a:p>
            <a:r>
              <a:rPr lang="en-GB" dirty="0"/>
              <a:t>What does inclusion mean to you?</a:t>
            </a:r>
          </a:p>
        </p:txBody>
      </p:sp>
      <p:sp>
        <p:nvSpPr>
          <p:cNvPr id="3" name="Text Placeholder 2">
            <a:extLst>
              <a:ext uri="{FF2B5EF4-FFF2-40B4-BE49-F238E27FC236}">
                <a16:creationId xmlns:a16="http://schemas.microsoft.com/office/drawing/2014/main" id="{967781C7-DFD4-4B15-B512-718E6A7EE4B4}"/>
              </a:ext>
            </a:extLst>
          </p:cNvPr>
          <p:cNvSpPr>
            <a:spLocks noGrp="1"/>
          </p:cNvSpPr>
          <p:nvPr>
            <p:ph type="body" sz="quarter" idx="11"/>
          </p:nvPr>
        </p:nvSpPr>
        <p:spPr>
          <a:xfrm>
            <a:off x="762000" y="1498600"/>
            <a:ext cx="5334000" cy="3276600"/>
          </a:xfrm>
        </p:spPr>
        <p:txBody>
          <a:bodyPr/>
          <a:lstStyle/>
          <a:p>
            <a:r>
              <a:rPr lang="en-GB" dirty="0">
                <a:ea typeface="Lato" panose="020F0502020204030203" pitchFamily="34" charset="0"/>
                <a:cs typeface="Lato" panose="020F0502020204030203" pitchFamily="34" charset="0"/>
              </a:rPr>
              <a:t>“</a:t>
            </a:r>
            <a:r>
              <a:rPr lang="en-GB" i="1" dirty="0">
                <a:ea typeface="Lato" panose="020F0502020204030203" pitchFamily="34" charset="0"/>
                <a:cs typeface="Lato" panose="020F0502020204030203" pitchFamily="34" charset="0"/>
              </a:rPr>
              <a:t>I just think  it's just sort of saying yes, you know we're living in this world. We're all in it together”</a:t>
            </a:r>
          </a:p>
          <a:p>
            <a:endParaRPr lang="en-GB" sz="1200" i="1" dirty="0">
              <a:ea typeface="Lato" panose="020F0502020204030203" pitchFamily="34" charset="0"/>
              <a:cs typeface="Lato" panose="020F0502020204030203" pitchFamily="34" charset="0"/>
            </a:endParaRPr>
          </a:p>
          <a:p>
            <a:r>
              <a:rPr lang="en-GB" i="1" dirty="0">
                <a:solidFill>
                  <a:srgbClr val="000000"/>
                </a:solidFill>
                <a:ea typeface="Lato" panose="020F0502020204030203" pitchFamily="34" charset="0"/>
                <a:cs typeface="Lato" panose="020F0502020204030203" pitchFamily="34" charset="0"/>
              </a:rPr>
              <a:t>“</a:t>
            </a:r>
            <a:r>
              <a:rPr lang="en-GB" sz="1800" i="1" dirty="0">
                <a:solidFill>
                  <a:srgbClr val="000000"/>
                </a:solidFill>
                <a:effectLst/>
                <a:ea typeface="Lato" panose="020F0502020204030203" pitchFamily="34" charset="0"/>
                <a:cs typeface="Lato" panose="020F0502020204030203" pitchFamily="34" charset="0"/>
              </a:rPr>
              <a:t>I guess it would be an atmosphere where everyone is comfortable being themselves and various identities/marginalised groups, for them to be comfortable and not feel like its catered to a certain group”</a:t>
            </a:r>
          </a:p>
          <a:p>
            <a:endParaRPr lang="en-GB" sz="1200" i="1" dirty="0">
              <a:solidFill>
                <a:srgbClr val="000000"/>
              </a:solidFill>
              <a:effectLst/>
              <a:ea typeface="Lato" panose="020F0502020204030203" pitchFamily="34" charset="0"/>
              <a:cs typeface="Lato" panose="020F0502020204030203" pitchFamily="34" charset="0"/>
            </a:endParaRPr>
          </a:p>
          <a:p>
            <a:pPr>
              <a:lnSpc>
                <a:spcPct val="107000"/>
              </a:lnSpc>
              <a:spcAft>
                <a:spcPts val="800"/>
              </a:spcAft>
            </a:pPr>
            <a:r>
              <a:rPr lang="en-GB" sz="1800" i="1" dirty="0">
                <a:solidFill>
                  <a:srgbClr val="000000"/>
                </a:solidFill>
                <a:effectLst/>
                <a:ea typeface="DengXian" panose="02010600030101010101" pitchFamily="2" charset="-122"/>
                <a:cs typeface="Calibri" panose="020F0502020204030204" pitchFamily="34" charset="0"/>
              </a:rPr>
              <a:t>“That feeling of belonging and feeling welcomed and feeling like who you are is valued, who you are is respected, that is what inclusion in the workplace looks like to me”</a:t>
            </a:r>
            <a:r>
              <a:rPr lang="en-GB" sz="1800" i="1" dirty="0">
                <a:effectLst/>
                <a:ea typeface="DengXian" panose="02010600030101010101" pitchFamily="2" charset="-122"/>
                <a:cs typeface="Times New Roman" panose="02020603050405020304" pitchFamily="18" charset="0"/>
              </a:rPr>
              <a:t> </a:t>
            </a:r>
            <a:r>
              <a:rPr lang="en-GB" sz="1800" i="1" dirty="0">
                <a:effectLst/>
                <a:latin typeface="Calibri" panose="020F0502020204030204" pitchFamily="34" charset="0"/>
                <a:ea typeface="DengXian" panose="02010600030101010101" pitchFamily="2" charset="-122"/>
                <a:cs typeface="Times New Roman" panose="02020603050405020304" pitchFamily="18" charset="0"/>
              </a:rPr>
              <a:t> </a:t>
            </a:r>
          </a:p>
          <a:p>
            <a:pPr>
              <a:spcAft>
                <a:spcPts val="800"/>
              </a:spcAft>
            </a:pPr>
            <a:r>
              <a:rPr lang="en-GB" sz="1800" dirty="0">
                <a:effectLst/>
                <a:latin typeface="Calibri" panose="020F0502020204030204" pitchFamily="34" charset="0"/>
                <a:ea typeface="DengXian" panose="02010600030101010101" pitchFamily="2" charset="-122"/>
                <a:cs typeface="Times New Roman" panose="02020603050405020304" pitchFamily="18" charset="0"/>
              </a:rPr>
              <a:t> </a:t>
            </a:r>
          </a:p>
          <a:p>
            <a:endParaRPr lang="en-US" dirty="0">
              <a:ea typeface="Lato" panose="020F0502020204030203" pitchFamily="34" charset="0"/>
              <a:cs typeface="Lato" panose="020F0502020204030203" pitchFamily="34" charset="0"/>
            </a:endParaRPr>
          </a:p>
          <a:p>
            <a:endParaRPr lang="en-GB" dirty="0"/>
          </a:p>
        </p:txBody>
      </p:sp>
      <p:pic>
        <p:nvPicPr>
          <p:cNvPr id="5" name="Picture 4" descr="Map&#10;&#10;Description automatically generated">
            <a:extLst>
              <a:ext uri="{FF2B5EF4-FFF2-40B4-BE49-F238E27FC236}">
                <a16:creationId xmlns:a16="http://schemas.microsoft.com/office/drawing/2014/main" id="{E3DF8138-1EF1-423B-A1B9-680A04409F09}"/>
              </a:ext>
            </a:extLst>
          </p:cNvPr>
          <p:cNvPicPr>
            <a:picLocks noChangeAspect="1"/>
          </p:cNvPicPr>
          <p:nvPr/>
        </p:nvPicPr>
        <p:blipFill>
          <a:blip r:embed="rId3"/>
          <a:stretch>
            <a:fillRect/>
          </a:stretch>
        </p:blipFill>
        <p:spPr>
          <a:xfrm>
            <a:off x="6391374" y="1828800"/>
            <a:ext cx="5038626" cy="3421929"/>
          </a:xfrm>
          <a:prstGeom prst="rect">
            <a:avLst/>
          </a:prstGeom>
        </p:spPr>
      </p:pic>
    </p:spTree>
    <p:extLst>
      <p:ext uri="{BB962C8B-B14F-4D97-AF65-F5344CB8AC3E}">
        <p14:creationId xmlns:p14="http://schemas.microsoft.com/office/powerpoint/2010/main" val="309205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C2D0-6529-44B7-84AA-81620671F189}"/>
              </a:ext>
            </a:extLst>
          </p:cNvPr>
          <p:cNvSpPr>
            <a:spLocks noGrp="1"/>
          </p:cNvSpPr>
          <p:nvPr>
            <p:ph type="title"/>
          </p:nvPr>
        </p:nvSpPr>
        <p:spPr/>
        <p:txBody>
          <a:bodyPr anchor="t">
            <a:normAutofit fontScale="90000"/>
          </a:bodyPr>
          <a:lstStyle/>
          <a:p>
            <a:r>
              <a:rPr lang="en-GB" sz="3400" dirty="0"/>
              <a:t>Examples of things that have made you feel included/ excluded?</a:t>
            </a:r>
          </a:p>
        </p:txBody>
      </p:sp>
      <p:sp>
        <p:nvSpPr>
          <p:cNvPr id="3" name="Text Placeholder 2">
            <a:extLst>
              <a:ext uri="{FF2B5EF4-FFF2-40B4-BE49-F238E27FC236}">
                <a16:creationId xmlns:a16="http://schemas.microsoft.com/office/drawing/2014/main" id="{3EA52CAF-A906-4DD7-9FA6-9F4986DE9660}"/>
              </a:ext>
            </a:extLst>
          </p:cNvPr>
          <p:cNvSpPr>
            <a:spLocks noGrp="1"/>
          </p:cNvSpPr>
          <p:nvPr>
            <p:ph type="body" sz="quarter" idx="11"/>
          </p:nvPr>
        </p:nvSpPr>
        <p:spPr>
          <a:xfrm>
            <a:off x="579120" y="1524002"/>
            <a:ext cx="10667999" cy="4267198"/>
          </a:xfrm>
        </p:spPr>
        <p:txBody>
          <a:bodyPr>
            <a:noAutofit/>
          </a:bodyPr>
          <a:lstStyle/>
          <a:p>
            <a:pPr>
              <a:lnSpc>
                <a:spcPct val="90000"/>
              </a:lnSpc>
            </a:pPr>
            <a:endParaRPr lang="en-GB" sz="1600" b="1" dirty="0">
              <a:effectLst/>
            </a:endParaRPr>
          </a:p>
          <a:p>
            <a:pPr>
              <a:lnSpc>
                <a:spcPct val="90000"/>
              </a:lnSpc>
            </a:pPr>
            <a:r>
              <a:rPr lang="en-GB" sz="1600" b="1" i="1" dirty="0">
                <a:effectLst/>
              </a:rPr>
              <a:t>“I would say recently[at team meetings] we give time to talk about things that are happening in the world not straight away going into what's on the agenda. As an example, I met up with a small team recently and we're talking about the stuff that's going on in [place]. It's not let's do inclusion, let's do diversity, It's sort of more part of life. it's more part of who we are. You know we're all individuals. we're all in this world together. It's not as something that's a separate thing. It's all kind of knitted into day to day”</a:t>
            </a:r>
          </a:p>
          <a:p>
            <a:pPr>
              <a:lnSpc>
                <a:spcPct val="90000"/>
              </a:lnSpc>
            </a:pPr>
            <a:endParaRPr lang="en-GB" sz="1600" b="1" i="1" dirty="0"/>
          </a:p>
          <a:p>
            <a:pPr>
              <a:lnSpc>
                <a:spcPct val="90000"/>
              </a:lnSpc>
            </a:pPr>
            <a:r>
              <a:rPr lang="en-GB" sz="1600" b="1" i="1" dirty="0">
                <a:solidFill>
                  <a:srgbClr val="000000"/>
                </a:solidFill>
                <a:effectLst/>
                <a:ea typeface="DengXian" panose="02010600030101010101" pitchFamily="2" charset="-122"/>
              </a:rPr>
              <a:t>“last year when everything happened with [name]. And I was feeling really low I didn't want to go on social media or anything. If there had been maybe somebody in my team that we had our morning catch up every day and they said well, this is really heavy this has affected me a lot. I would have felt some solidarity and feel like in my workplace, this is a safe space to be</a:t>
            </a:r>
            <a:r>
              <a:rPr lang="en-GB" sz="1600" b="1" i="1" dirty="0">
                <a:solidFill>
                  <a:srgbClr val="000000"/>
                </a:solidFill>
                <a:latin typeface="Calibri" panose="020F0502020204030204" pitchFamily="34" charset="0"/>
                <a:ea typeface="DengXian" panose="02010600030101010101" pitchFamily="2" charset="-122"/>
              </a:rPr>
              <a:t>”</a:t>
            </a:r>
            <a:r>
              <a:rPr lang="en-GB" sz="1600" dirty="0">
                <a:solidFill>
                  <a:srgbClr val="000000"/>
                </a:solidFill>
                <a:effectLst/>
                <a:latin typeface="Calibri" panose="020F0502020204030204" pitchFamily="34" charset="0"/>
                <a:ea typeface="DengXian" panose="02010600030101010101" pitchFamily="2" charset="-122"/>
              </a:rPr>
              <a:t> </a:t>
            </a:r>
            <a:endParaRPr lang="en-GB" sz="1600" b="1" i="1" dirty="0">
              <a:effectLst/>
            </a:endParaRPr>
          </a:p>
          <a:p>
            <a:pPr>
              <a:lnSpc>
                <a:spcPct val="90000"/>
              </a:lnSpc>
            </a:pPr>
            <a:endParaRPr lang="en-GB" sz="1600" b="1" i="1" dirty="0">
              <a:effectLst/>
            </a:endParaRPr>
          </a:p>
          <a:p>
            <a:pPr>
              <a:lnSpc>
                <a:spcPct val="90000"/>
              </a:lnSpc>
            </a:pPr>
            <a:r>
              <a:rPr lang="en-GB" sz="1600" b="1" i="1" dirty="0">
                <a:effectLst/>
              </a:rPr>
              <a:t>“I’ve been really fortunate to be actively involved in [EDI] within the Medical School. And I do feel like I have been really valued and my voice has been really important. But that's all people that are specifically working towards the same goal”</a:t>
            </a:r>
          </a:p>
          <a:p>
            <a:pPr>
              <a:lnSpc>
                <a:spcPct val="90000"/>
              </a:lnSpc>
            </a:pPr>
            <a:endParaRPr lang="en-GB" sz="1600" b="1" i="1" dirty="0"/>
          </a:p>
          <a:p>
            <a:pPr>
              <a:lnSpc>
                <a:spcPct val="90000"/>
              </a:lnSpc>
            </a:pPr>
            <a:endParaRPr lang="en-GB" sz="1600" dirty="0"/>
          </a:p>
        </p:txBody>
      </p:sp>
    </p:spTree>
    <p:extLst>
      <p:ext uri="{BB962C8B-B14F-4D97-AF65-F5344CB8AC3E}">
        <p14:creationId xmlns:p14="http://schemas.microsoft.com/office/powerpoint/2010/main" val="688706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B2B2-980D-4A76-8ADE-AC15CCFB13BB}"/>
              </a:ext>
            </a:extLst>
          </p:cNvPr>
          <p:cNvSpPr>
            <a:spLocks noGrp="1"/>
          </p:cNvSpPr>
          <p:nvPr>
            <p:ph type="title"/>
          </p:nvPr>
        </p:nvSpPr>
        <p:spPr>
          <a:xfrm>
            <a:off x="537329" y="715964"/>
            <a:ext cx="11142482" cy="716598"/>
          </a:xfrm>
        </p:spPr>
        <p:txBody>
          <a:bodyPr>
            <a:noAutofit/>
          </a:bodyPr>
          <a:lstStyle/>
          <a:p>
            <a:r>
              <a:rPr lang="en-US" sz="3200" b="1" kern="1200" dirty="0">
                <a:latin typeface="+mj-lt"/>
                <a:ea typeface="+mj-ea"/>
                <a:cs typeface="+mj-cs"/>
              </a:rPr>
              <a:t>Impact of discrimination on progressing and speaking up</a:t>
            </a:r>
          </a:p>
        </p:txBody>
      </p:sp>
      <p:sp>
        <p:nvSpPr>
          <p:cNvPr id="9" name="TextBox 8">
            <a:extLst>
              <a:ext uri="{FF2B5EF4-FFF2-40B4-BE49-F238E27FC236}">
                <a16:creationId xmlns:a16="http://schemas.microsoft.com/office/drawing/2014/main" id="{F4B5281B-5C38-4096-94C9-5FDB2E1040F3}"/>
              </a:ext>
            </a:extLst>
          </p:cNvPr>
          <p:cNvSpPr txBox="1"/>
          <p:nvPr/>
        </p:nvSpPr>
        <p:spPr>
          <a:xfrm>
            <a:off x="751840" y="1361442"/>
            <a:ext cx="6364664" cy="3837022"/>
          </a:xfrm>
          <a:prstGeom prst="rect">
            <a:avLst/>
          </a:prstGeom>
        </p:spPr>
        <p:txBody>
          <a:bodyPr numCol="1">
            <a:noAutofit/>
          </a:bodyPr>
          <a:lstStyle/>
          <a:p>
            <a:pPr>
              <a:lnSpc>
                <a:spcPct val="90000"/>
              </a:lnSpc>
              <a:spcBef>
                <a:spcPts val="1000"/>
              </a:spcBef>
              <a:spcAft>
                <a:spcPts val="800"/>
              </a:spcAft>
              <a:buFont typeface="Arial" panose="020B0604020202020204" pitchFamily="34" charset="0"/>
            </a:pPr>
            <a:r>
              <a:rPr lang="en-US" sz="1400" b="1" dirty="0">
                <a:solidFill>
                  <a:schemeClr val="bg1"/>
                </a:solidFill>
                <a:effectLst/>
                <a:latin typeface="+mn-lt"/>
              </a:rPr>
              <a:t>Interviewees described previous negative experiences of exclusion in the workplace and how that had eroded their confidence. </a:t>
            </a:r>
          </a:p>
          <a:p>
            <a:pPr>
              <a:lnSpc>
                <a:spcPct val="90000"/>
              </a:lnSpc>
              <a:spcBef>
                <a:spcPts val="1000"/>
              </a:spcBef>
              <a:spcAft>
                <a:spcPts val="800"/>
              </a:spcAft>
              <a:buFont typeface="Arial" panose="020B0604020202020204" pitchFamily="34" charset="0"/>
            </a:pPr>
            <a:r>
              <a:rPr lang="en-US" sz="1400" b="1" dirty="0">
                <a:solidFill>
                  <a:schemeClr val="bg1"/>
                </a:solidFill>
                <a:latin typeface="+mn-lt"/>
              </a:rPr>
              <a:t>One example was feeling they did not have the right to apply for a promotion and struggled to put themselves forward.</a:t>
            </a:r>
            <a:endParaRPr lang="en-US" sz="1400" b="1" dirty="0">
              <a:solidFill>
                <a:schemeClr val="bg1"/>
              </a:solidFill>
              <a:effectLst/>
              <a:latin typeface="+mn-lt"/>
            </a:endParaRPr>
          </a:p>
          <a:p>
            <a:pPr>
              <a:lnSpc>
                <a:spcPct val="90000"/>
              </a:lnSpc>
              <a:spcBef>
                <a:spcPts val="1000"/>
              </a:spcBef>
              <a:spcAft>
                <a:spcPts val="800"/>
              </a:spcAft>
              <a:buFont typeface="Arial" panose="020B0604020202020204" pitchFamily="34" charset="0"/>
            </a:pPr>
            <a:r>
              <a:rPr lang="en-US" sz="1400" b="1" dirty="0">
                <a:solidFill>
                  <a:schemeClr val="bg1"/>
                </a:solidFill>
                <a:effectLst/>
                <a:latin typeface="+mn-lt"/>
              </a:rPr>
              <a:t>Katelyn M. Cooper et al (2018) Look at self conception that if student perceives self to be smarter than class on average is more likely to engage. Found men and native speakers were more likely to perceive themselves as smarter</a:t>
            </a:r>
          </a:p>
          <a:p>
            <a:pPr>
              <a:lnSpc>
                <a:spcPct val="90000"/>
              </a:lnSpc>
              <a:spcBef>
                <a:spcPts val="1000"/>
              </a:spcBef>
              <a:spcAft>
                <a:spcPts val="800"/>
              </a:spcAft>
              <a:buFont typeface="Arial" panose="020B0604020202020204" pitchFamily="34" charset="0"/>
            </a:pPr>
            <a:r>
              <a:rPr lang="en-US" sz="1400" b="1" dirty="0">
                <a:solidFill>
                  <a:schemeClr val="bg1"/>
                </a:solidFill>
                <a:effectLst/>
                <a:latin typeface="+mn-lt"/>
              </a:rPr>
              <a:t>Perez (2019) observed how women are less likely to put themselves forward for promotion. Many companies operate on the deficit model of it being the women’s fault and need interventions such as training and mentoring rather than challenging the culture that causes women to doubt themselves.</a:t>
            </a:r>
          </a:p>
          <a:p>
            <a:pPr>
              <a:lnSpc>
                <a:spcPct val="90000"/>
              </a:lnSpc>
              <a:spcBef>
                <a:spcPts val="1000"/>
              </a:spcBef>
              <a:spcAft>
                <a:spcPts val="800"/>
              </a:spcAft>
              <a:buFont typeface="Arial" panose="020B0604020202020204" pitchFamily="34" charset="0"/>
            </a:pPr>
            <a:r>
              <a:rPr lang="en-US" sz="1400" b="1" dirty="0">
                <a:solidFill>
                  <a:schemeClr val="bg1"/>
                </a:solidFill>
                <a:latin typeface="+mn-lt"/>
              </a:rPr>
              <a:t>Diane Reay (2018)– students less likely to get 2:1 if have money concerns, didn’t fit in or had to do summer work, discussing intersection of race and class, creates a double barrier. Exclusion is a barrier to achievement.</a:t>
            </a:r>
          </a:p>
          <a:p>
            <a:pPr>
              <a:lnSpc>
                <a:spcPct val="90000"/>
              </a:lnSpc>
              <a:spcBef>
                <a:spcPts val="1000"/>
              </a:spcBef>
              <a:spcAft>
                <a:spcPts val="800"/>
              </a:spcAft>
            </a:pPr>
            <a:r>
              <a:rPr lang="en-GB" sz="1400" b="1" dirty="0" err="1">
                <a:solidFill>
                  <a:schemeClr val="bg1"/>
                </a:solidFill>
              </a:rPr>
              <a:t>Derald</a:t>
            </a:r>
            <a:r>
              <a:rPr lang="en-GB" sz="1400" b="1" dirty="0">
                <a:solidFill>
                  <a:schemeClr val="bg1"/>
                </a:solidFill>
              </a:rPr>
              <a:t> Wing Sue (2021) discusses </a:t>
            </a:r>
            <a:r>
              <a:rPr lang="en-GB" sz="1400" b="1" dirty="0" err="1">
                <a:solidFill>
                  <a:schemeClr val="bg1"/>
                </a:solidFill>
              </a:rPr>
              <a:t>microagressions</a:t>
            </a:r>
            <a:r>
              <a:rPr lang="en-GB" sz="1400" b="1" dirty="0">
                <a:solidFill>
                  <a:schemeClr val="bg1"/>
                </a:solidFill>
              </a:rPr>
              <a:t> as being like death by a thousand cuts.</a:t>
            </a:r>
          </a:p>
          <a:p>
            <a:pPr>
              <a:lnSpc>
                <a:spcPct val="90000"/>
              </a:lnSpc>
              <a:spcBef>
                <a:spcPts val="1000"/>
              </a:spcBef>
              <a:spcAft>
                <a:spcPts val="800"/>
              </a:spcAft>
              <a:buFont typeface="Arial" panose="020B0604020202020204" pitchFamily="34" charset="0"/>
            </a:pPr>
            <a:endParaRPr lang="en-US" sz="1400" b="1" dirty="0">
              <a:solidFill>
                <a:schemeClr val="bg1"/>
              </a:solidFill>
              <a:effectLst/>
              <a:latin typeface="+mn-lt"/>
            </a:endParaRPr>
          </a:p>
        </p:txBody>
      </p:sp>
      <p:graphicFrame>
        <p:nvGraphicFramePr>
          <p:cNvPr id="5" name="Diagram 4">
            <a:extLst>
              <a:ext uri="{FF2B5EF4-FFF2-40B4-BE49-F238E27FC236}">
                <a16:creationId xmlns:a16="http://schemas.microsoft.com/office/drawing/2014/main" id="{963A8F11-9A85-4802-82F9-20D3F934B4CC}"/>
              </a:ext>
            </a:extLst>
          </p:cNvPr>
          <p:cNvGraphicFramePr/>
          <p:nvPr>
            <p:extLst>
              <p:ext uri="{D42A27DB-BD31-4B8C-83A1-F6EECF244321}">
                <p14:modId xmlns:p14="http://schemas.microsoft.com/office/powerpoint/2010/main" val="679994915"/>
              </p:ext>
            </p:extLst>
          </p:nvPr>
        </p:nvGraphicFramePr>
        <p:xfrm>
          <a:off x="7460530" y="1672174"/>
          <a:ext cx="3893270" cy="3357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7587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95129-BE52-4C84-B7EA-B91BDAB95817}"/>
              </a:ext>
            </a:extLst>
          </p:cNvPr>
          <p:cNvSpPr>
            <a:spLocks noGrp="1"/>
          </p:cNvSpPr>
          <p:nvPr>
            <p:ph type="title"/>
          </p:nvPr>
        </p:nvSpPr>
        <p:spPr/>
        <p:txBody>
          <a:bodyPr/>
          <a:lstStyle/>
          <a:p>
            <a:r>
              <a:rPr lang="en-GB" dirty="0"/>
              <a:t>Representation</a:t>
            </a:r>
          </a:p>
        </p:txBody>
      </p:sp>
      <p:sp>
        <p:nvSpPr>
          <p:cNvPr id="3" name="Text Placeholder 2">
            <a:extLst>
              <a:ext uri="{FF2B5EF4-FFF2-40B4-BE49-F238E27FC236}">
                <a16:creationId xmlns:a16="http://schemas.microsoft.com/office/drawing/2014/main" id="{DF2C16B1-9541-47AB-A8FD-82C7CD184D53}"/>
              </a:ext>
            </a:extLst>
          </p:cNvPr>
          <p:cNvSpPr>
            <a:spLocks noGrp="1"/>
          </p:cNvSpPr>
          <p:nvPr>
            <p:ph type="body" sz="quarter" idx="11"/>
          </p:nvPr>
        </p:nvSpPr>
        <p:spPr>
          <a:xfrm>
            <a:off x="762000" y="1391760"/>
            <a:ext cx="6045200" cy="4267360"/>
          </a:xfrm>
        </p:spPr>
        <p:txBody>
          <a:bodyPr/>
          <a:lstStyle/>
          <a:p>
            <a:r>
              <a:rPr lang="en-GB" sz="1600" dirty="0"/>
              <a:t>“</a:t>
            </a:r>
            <a:r>
              <a:rPr lang="en-GB" sz="1600" dirty="0">
                <a:ea typeface="Lato" panose="020F0502020204030203" pitchFamily="34" charset="0"/>
                <a:cs typeface="Lato" panose="020F0502020204030203" pitchFamily="34" charset="0"/>
              </a:rPr>
              <a:t>I think, seeing yourself represented shows that there's space for you to belong. I think belonging is a really important part of inclusion and I think it needs to be everywhere, you need to see yourself represented kind of at all stages at all different places”.</a:t>
            </a:r>
          </a:p>
          <a:p>
            <a:endParaRPr lang="en-GB" sz="1600" dirty="0">
              <a:ea typeface="Lato" panose="020F0502020204030203" pitchFamily="34" charset="0"/>
              <a:cs typeface="Lato" panose="020F0502020204030203" pitchFamily="34" charset="0"/>
            </a:endParaRPr>
          </a:p>
          <a:p>
            <a:r>
              <a:rPr lang="en-GB" sz="1600" dirty="0">
                <a:ea typeface="Lato" panose="020F0502020204030203" pitchFamily="34" charset="0"/>
                <a:cs typeface="Lato" panose="020F0502020204030203" pitchFamily="34" charset="0"/>
              </a:rPr>
              <a:t>Carter, et al(1999) &amp; Bhopal (2018) reported issues for BME academic staff, recruitment, career development and institutional racism, still seem as ‘white space of the academy’.</a:t>
            </a:r>
          </a:p>
          <a:p>
            <a:endParaRPr lang="en-GB" sz="1600" dirty="0">
              <a:ea typeface="Lato" panose="020F0502020204030203" pitchFamily="34" charset="0"/>
              <a:cs typeface="Lato" panose="020F0502020204030203" pitchFamily="34" charset="0"/>
            </a:endParaRPr>
          </a:p>
          <a:p>
            <a:r>
              <a:rPr lang="en-GB" sz="1600" dirty="0">
                <a:ea typeface="Lato" panose="020F0502020204030203" pitchFamily="34" charset="0"/>
                <a:cs typeface="Lato" panose="020F0502020204030203" pitchFamily="34" charset="0"/>
              </a:rPr>
              <a:t>Hasting (2015) taboo of being openly LGBTQ+ makes it difficult to know what representation there is.  Interviewees noted the taboo’s, described how they felt they were representing themselves.</a:t>
            </a:r>
          </a:p>
        </p:txBody>
      </p:sp>
      <p:pic>
        <p:nvPicPr>
          <p:cNvPr id="9" name="Picture Placeholder 8" descr="Several hands raised and ready to answer a question">
            <a:extLst>
              <a:ext uri="{FF2B5EF4-FFF2-40B4-BE49-F238E27FC236}">
                <a16:creationId xmlns:a16="http://schemas.microsoft.com/office/drawing/2014/main" id="{BFC6DA6E-D056-4F48-A2CA-E4529A67DC04}"/>
              </a:ext>
            </a:extLst>
          </p:cNvPr>
          <p:cNvPicPr>
            <a:picLocks noGrp="1" noChangeAspect="1"/>
          </p:cNvPicPr>
          <p:nvPr>
            <p:ph type="pic" sz="quarter" idx="14"/>
          </p:nvPr>
        </p:nvPicPr>
        <p:blipFill>
          <a:blip r:embed="rId2"/>
          <a:srcRect l="20454" r="20454"/>
          <a:stretch>
            <a:fillRect/>
          </a:stretch>
        </p:blipFill>
        <p:spPr>
          <a:xfrm>
            <a:off x="7153275" y="715963"/>
            <a:ext cx="4276725" cy="4830762"/>
          </a:xfrm>
        </p:spPr>
      </p:pic>
    </p:spTree>
    <p:extLst>
      <p:ext uri="{BB962C8B-B14F-4D97-AF65-F5344CB8AC3E}">
        <p14:creationId xmlns:p14="http://schemas.microsoft.com/office/powerpoint/2010/main" val="2784857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0BE3-A0DD-4A61-986A-9C5111B53FC7}"/>
              </a:ext>
            </a:extLst>
          </p:cNvPr>
          <p:cNvSpPr>
            <a:spLocks noGrp="1"/>
          </p:cNvSpPr>
          <p:nvPr>
            <p:ph type="title"/>
          </p:nvPr>
        </p:nvSpPr>
        <p:spPr/>
        <p:txBody>
          <a:bodyPr/>
          <a:lstStyle/>
          <a:p>
            <a:pPr algn="ctr"/>
            <a:r>
              <a:rPr lang="en-GB" sz="3200" dirty="0"/>
              <a:t>‘One size fits all’ policies that result in othering</a:t>
            </a:r>
          </a:p>
        </p:txBody>
      </p:sp>
      <p:sp>
        <p:nvSpPr>
          <p:cNvPr id="3" name="Text Placeholder 2">
            <a:extLst>
              <a:ext uri="{FF2B5EF4-FFF2-40B4-BE49-F238E27FC236}">
                <a16:creationId xmlns:a16="http://schemas.microsoft.com/office/drawing/2014/main" id="{B85B8096-C721-4D17-B625-29E0437C5999}"/>
              </a:ext>
            </a:extLst>
          </p:cNvPr>
          <p:cNvSpPr>
            <a:spLocks noGrp="1"/>
          </p:cNvSpPr>
          <p:nvPr>
            <p:ph type="body" sz="quarter" idx="11"/>
          </p:nvPr>
        </p:nvSpPr>
        <p:spPr>
          <a:xfrm>
            <a:off x="6304280" y="507683"/>
            <a:ext cx="5334000" cy="3276600"/>
          </a:xfrm>
        </p:spPr>
        <p:txBody>
          <a:bodyPr/>
          <a:lstStyle/>
          <a:p>
            <a:r>
              <a:rPr lang="en-GB" dirty="0"/>
              <a:t>Experience of the Personal Evacuation Plan (PEEP)</a:t>
            </a:r>
          </a:p>
          <a:p>
            <a:pPr marL="285750" indent="-285750">
              <a:buFont typeface="Arial" panose="020B0604020202020204" pitchFamily="34" charset="0"/>
              <a:buChar char="•"/>
            </a:pPr>
            <a:r>
              <a:rPr lang="en-GB" dirty="0"/>
              <a:t>Blanket policy that all disabled staff have to have a PEEP</a:t>
            </a:r>
          </a:p>
          <a:p>
            <a:pPr marL="285750" indent="-285750">
              <a:buFont typeface="Arial" panose="020B0604020202020204" pitchFamily="34" charset="0"/>
              <a:buChar char="•"/>
            </a:pPr>
            <a:r>
              <a:rPr lang="en-GB" dirty="0"/>
              <a:t>Individual was not given agency to decide if they needed one, had to prove that they did not need one</a:t>
            </a:r>
          </a:p>
          <a:p>
            <a:r>
              <a:rPr lang="en-GB" dirty="0"/>
              <a:t>Beauchamp (2012) Disabled people not seen as citizens who have right to participate but as those that need caring for and compensating.</a:t>
            </a:r>
          </a:p>
          <a:p>
            <a:r>
              <a:rPr lang="en-GB" dirty="0"/>
              <a:t>Allan (2003) work in Schools, focus on indicators and outcomes caused the disregarding of disabled students and parent voices.</a:t>
            </a:r>
          </a:p>
          <a:p>
            <a:r>
              <a:rPr lang="en-GB" dirty="0"/>
              <a:t>Not about policy being wrong, but about changing the way we implement, staff focussed implementation.</a:t>
            </a:r>
          </a:p>
          <a:p>
            <a:endParaRPr lang="en-GB" dirty="0"/>
          </a:p>
        </p:txBody>
      </p:sp>
      <p:pic>
        <p:nvPicPr>
          <p:cNvPr id="11" name="Picture Placeholder 10" descr="Stack of colorful files">
            <a:extLst>
              <a:ext uri="{FF2B5EF4-FFF2-40B4-BE49-F238E27FC236}">
                <a16:creationId xmlns:a16="http://schemas.microsoft.com/office/drawing/2014/main" id="{CE14AA59-FE1D-450E-BF38-AA810CCBF568}"/>
              </a:ext>
            </a:extLst>
          </p:cNvPr>
          <p:cNvPicPr>
            <a:picLocks noGrp="1" noChangeAspect="1"/>
          </p:cNvPicPr>
          <p:nvPr>
            <p:ph type="pic" sz="quarter" idx="14"/>
          </p:nvPr>
        </p:nvPicPr>
        <p:blipFill>
          <a:blip r:embed="rId3"/>
          <a:srcRect t="4074" b="4074"/>
          <a:stretch>
            <a:fillRect/>
          </a:stretch>
        </p:blipFill>
        <p:spPr>
          <a:xfrm>
            <a:off x="995680" y="2245360"/>
            <a:ext cx="4572000" cy="3169920"/>
          </a:xfrm>
        </p:spPr>
      </p:pic>
    </p:spTree>
    <p:extLst>
      <p:ext uri="{BB962C8B-B14F-4D97-AF65-F5344CB8AC3E}">
        <p14:creationId xmlns:p14="http://schemas.microsoft.com/office/powerpoint/2010/main" val="2743112979"/>
      </p:ext>
    </p:extLst>
  </p:cSld>
  <p:clrMapOvr>
    <a:masterClrMapping/>
  </p:clrMapOvr>
</p:sld>
</file>

<file path=ppt/theme/theme1.xml><?xml version="1.0" encoding="utf-8"?>
<a:theme xmlns:a="http://schemas.openxmlformats.org/drawingml/2006/main" name="Office Theme">
  <a:themeElements>
    <a:clrScheme name="Custom 115">
      <a:dk1>
        <a:sysClr val="windowText" lastClr="000000"/>
      </a:dk1>
      <a:lt1>
        <a:sysClr val="window" lastClr="FFFFFF"/>
      </a:lt1>
      <a:dk2>
        <a:srgbClr val="F36E36"/>
      </a:dk2>
      <a:lt2>
        <a:srgbClr val="E7E6E6"/>
      </a:lt2>
      <a:accent1>
        <a:srgbClr val="A31312"/>
      </a:accent1>
      <a:accent2>
        <a:srgbClr val="E7E6E6"/>
      </a:accent2>
      <a:accent3>
        <a:srgbClr val="FDB913"/>
      </a:accent3>
      <a:accent4>
        <a:srgbClr val="1E753B"/>
      </a:accent4>
      <a:accent5>
        <a:srgbClr val="067CA2"/>
      </a:accent5>
      <a:accent6>
        <a:srgbClr val="493456"/>
      </a:accent6>
      <a:hlink>
        <a:srgbClr val="067CA2"/>
      </a:hlink>
      <a:folHlink>
        <a:srgbClr val="886D93"/>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BTQ Pride Month_Win32_JC_SL_v4" id="{CA9F7597-5544-42D8-B31D-43D456F50987}" vid="{8A5AAD2C-4DBE-4C17-8C07-1F8B558A7EE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BB44C1-6224-4D46-97A9-F75279ACE24F}">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4A57CB9-6A24-40E2-A1D9-18A99581B31C}">
  <ds:schemaRefs>
    <ds:schemaRef ds:uri="http://schemas.microsoft.com/sharepoint/v3/contenttype/forms"/>
  </ds:schemaRefs>
</ds:datastoreItem>
</file>

<file path=customXml/itemProps3.xml><?xml version="1.0" encoding="utf-8"?>
<ds:datastoreItem xmlns:ds="http://schemas.openxmlformats.org/officeDocument/2006/customXml" ds:itemID="{BF330EBC-8C48-4EBB-B4AA-7AD71882863B}">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LGBTQI Pride Month presentation</Template>
  <TotalTime>1120</TotalTime>
  <Words>2191</Words>
  <Application>Microsoft Office PowerPoint</Application>
  <PresentationFormat>Widescreen</PresentationFormat>
  <Paragraphs>125</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Creating an inclusive environment – Cultural Review  </vt:lpstr>
      <vt:lpstr>Bristol Medical School – Context</vt:lpstr>
      <vt:lpstr>Cultural Review – Why do it?</vt:lpstr>
      <vt:lpstr>Cultural Review - Methodology</vt:lpstr>
      <vt:lpstr>What does inclusion mean to you?</vt:lpstr>
      <vt:lpstr>Examples of things that have made you feel included/ excluded?</vt:lpstr>
      <vt:lpstr>Impact of discrimination on progressing and speaking up</vt:lpstr>
      <vt:lpstr>Representation</vt:lpstr>
      <vt:lpstr>‘One size fits all’ policies that result in othering</vt:lpstr>
      <vt:lpstr>Burden and emotional labour</vt:lpstr>
      <vt:lpstr>Conclusions/ reflections</vt:lpstr>
      <vt:lpstr>References</vt:lpstr>
      <vt:lpstr>Questions &amp; answers</vt:lpstr>
      <vt:lpstr>Questions for discussion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 inclusive environment  Helen Curtis (she/her)  Imogen Debbonaire (she/her)</dc:title>
  <dc:subject/>
  <dc:creator>Helen Curtis</dc:creator>
  <cp:keywords/>
  <dc:description/>
  <cp:lastModifiedBy>Helen Curtis</cp:lastModifiedBy>
  <cp:revision>6</cp:revision>
  <dcterms:created xsi:type="dcterms:W3CDTF">2021-10-29T14:48:38Z</dcterms:created>
  <dcterms:modified xsi:type="dcterms:W3CDTF">2022-04-01T12:36:30Z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